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71" r:id="rId3"/>
    <p:sldId id="272" r:id="rId4"/>
    <p:sldId id="273" r:id="rId5"/>
    <p:sldId id="274" r:id="rId6"/>
    <p:sldId id="275" r:id="rId7"/>
    <p:sldId id="276" r:id="rId8"/>
    <p:sldId id="277" r:id="rId9"/>
    <p:sldId id="280" r:id="rId10"/>
    <p:sldId id="278" r:id="rId11"/>
    <p:sldId id="281" r:id="rId12"/>
    <p:sldId id="270" r:id="rId13"/>
    <p:sldId id="269" r:id="rId14"/>
    <p:sldId id="263" r:id="rId15"/>
    <p:sldId id="279" r:id="rId16"/>
    <p:sldId id="282" r:id="rId17"/>
    <p:sldId id="258" r:id="rId18"/>
    <p:sldId id="262" r:id="rId19"/>
    <p:sldId id="257" r:id="rId20"/>
    <p:sldId id="264" r:id="rId21"/>
    <p:sldId id="265" r:id="rId22"/>
    <p:sldId id="266" r:id="rId23"/>
    <p:sldId id="267" r:id="rId24"/>
    <p:sldId id="268"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4D1AF4-ED4E-44BD-AB5C-657B6C09C1CA}" type="datetimeFigureOut">
              <a:rPr lang="it-IT" smtClean="0"/>
              <a:pPr/>
              <a:t>03/03/2014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45794D-2CD6-4D5E-99DC-0C2228BF528E}"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F3171-82BC-43EF-A847-9271C334407B}" type="slidenum">
              <a:rPr lang="en-US"/>
              <a:pPr/>
              <a:t>20</a:t>
            </a:fld>
            <a:endParaRPr lang="en-US"/>
          </a:p>
        </p:txBody>
      </p:sp>
      <p:sp>
        <p:nvSpPr>
          <p:cNvPr id="233474" name="Rectangle 2"/>
          <p:cNvSpPr>
            <a:spLocks noGrp="1" noRot="1" noChangeAspect="1" noChangeArrowheads="1"/>
          </p:cNvSpPr>
          <p:nvPr>
            <p:ph type="sldImg"/>
          </p:nvPr>
        </p:nvSpPr>
        <p:spPr>
          <a:ln/>
        </p:spPr>
      </p:sp>
      <p:sp>
        <p:nvSpPr>
          <p:cNvPr id="233475"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D84BC3-1803-48B6-A6CF-73265FDBF912}" type="slidenum">
              <a:rPr lang="en-US"/>
              <a:pPr/>
              <a:t>21</a:t>
            </a:fld>
            <a:endParaRPr lang="en-US"/>
          </a:p>
        </p:txBody>
      </p:sp>
      <p:sp>
        <p:nvSpPr>
          <p:cNvPr id="234498" name="Rectangle 2"/>
          <p:cNvSpPr>
            <a:spLocks noGrp="1" noRot="1" noChangeAspect="1" noChangeArrowheads="1"/>
          </p:cNvSpPr>
          <p:nvPr>
            <p:ph type="sldImg"/>
          </p:nvPr>
        </p:nvSpPr>
        <p:spPr>
          <a:ln/>
        </p:spPr>
      </p:sp>
      <p:sp>
        <p:nvSpPr>
          <p:cNvPr id="23449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F0EFE5-0F0F-4F84-B9F4-4C11C3B48730}" type="slidenum">
              <a:rPr lang="en-US"/>
              <a:pPr/>
              <a:t>22</a:t>
            </a:fld>
            <a:endParaRPr lang="en-US"/>
          </a:p>
        </p:txBody>
      </p:sp>
      <p:sp>
        <p:nvSpPr>
          <p:cNvPr id="235522" name="Rectangle 2"/>
          <p:cNvSpPr>
            <a:spLocks noGrp="1" noRot="1" noChangeAspect="1" noChangeArrowheads="1"/>
          </p:cNvSpPr>
          <p:nvPr>
            <p:ph type="sldImg"/>
          </p:nvPr>
        </p:nvSpPr>
        <p:spPr>
          <a:ln/>
        </p:spPr>
      </p:sp>
      <p:sp>
        <p:nvSpPr>
          <p:cNvPr id="23552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741463-A8C5-48D4-9422-CE6129C8B2D5}" type="slidenum">
              <a:rPr lang="en-US"/>
              <a:pPr/>
              <a:t>23</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84C94D-11B5-46DB-9D7C-37CFFBF22419}" type="slidenum">
              <a:rPr lang="en-US"/>
              <a:pPr/>
              <a:t>24</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EA207F7A-2B5C-4E16-82B0-FECA85685452}" type="datetimeFigureOut">
              <a:rPr lang="it-IT" smtClean="0"/>
              <a:pPr/>
              <a:t>03/03/2014</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D2C9380-B296-43FA-A212-CB7671AA634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A207F7A-2B5C-4E16-82B0-FECA85685452}" type="datetimeFigureOut">
              <a:rPr lang="it-IT" smtClean="0"/>
              <a:pPr/>
              <a:t>03/03/2014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D2C9380-B296-43FA-A212-CB7671AA634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A207F7A-2B5C-4E16-82B0-FECA85685452}" type="datetimeFigureOut">
              <a:rPr lang="it-IT" smtClean="0"/>
              <a:pPr/>
              <a:t>03/03/2014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D2C9380-B296-43FA-A212-CB7671AA634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EA207F7A-2B5C-4E16-82B0-FECA85685452}" type="datetimeFigureOut">
              <a:rPr lang="it-IT" smtClean="0"/>
              <a:pPr/>
              <a:t>03/03/2014</a:t>
            </a:fld>
            <a:endParaRPr lang="it-IT"/>
          </a:p>
        </p:txBody>
      </p:sp>
      <p:sp>
        <p:nvSpPr>
          <p:cNvPr id="9" name="Segnaposto numero diapositiva 8"/>
          <p:cNvSpPr>
            <a:spLocks noGrp="1"/>
          </p:cNvSpPr>
          <p:nvPr>
            <p:ph type="sldNum" sz="quarter" idx="15"/>
          </p:nvPr>
        </p:nvSpPr>
        <p:spPr/>
        <p:txBody>
          <a:bodyPr rtlCol="0"/>
          <a:lstStyle/>
          <a:p>
            <a:fld id="{BD2C9380-B296-43FA-A212-CB7671AA634B}"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EA207F7A-2B5C-4E16-82B0-FECA85685452}" type="datetimeFigureOut">
              <a:rPr lang="it-IT" smtClean="0"/>
              <a:pPr/>
              <a:t>03/03/2014</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D2C9380-B296-43FA-A212-CB7671AA634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EA207F7A-2B5C-4E16-82B0-FECA85685452}" type="datetimeFigureOut">
              <a:rPr lang="it-IT" smtClean="0"/>
              <a:pPr/>
              <a:t>03/03/2014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D2C9380-B296-43FA-A212-CB7671AA634B}"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EA207F7A-2B5C-4E16-82B0-FECA85685452}" type="datetimeFigureOut">
              <a:rPr lang="it-IT" smtClean="0"/>
              <a:pPr/>
              <a:t>03/03/2014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D2C9380-B296-43FA-A212-CB7671AA634B}"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EA207F7A-2B5C-4E16-82B0-FECA85685452}" type="datetimeFigureOut">
              <a:rPr lang="it-IT" smtClean="0"/>
              <a:pPr/>
              <a:t>03/03/2014</a:t>
            </a:fld>
            <a:endParaRPr lang="it-IT"/>
          </a:p>
        </p:txBody>
      </p:sp>
      <p:sp>
        <p:nvSpPr>
          <p:cNvPr id="7" name="Segnaposto numero diapositiva 6"/>
          <p:cNvSpPr>
            <a:spLocks noGrp="1"/>
          </p:cNvSpPr>
          <p:nvPr>
            <p:ph type="sldNum" sz="quarter" idx="11"/>
          </p:nvPr>
        </p:nvSpPr>
        <p:spPr/>
        <p:txBody>
          <a:bodyPr rtlCol="0"/>
          <a:lstStyle/>
          <a:p>
            <a:fld id="{BD2C9380-B296-43FA-A212-CB7671AA634B}"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A207F7A-2B5C-4E16-82B0-FECA85685452}" type="datetimeFigureOut">
              <a:rPr lang="it-IT" smtClean="0"/>
              <a:pPr/>
              <a:t>03/03/2014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D2C9380-B296-43FA-A212-CB7671AA634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EA207F7A-2B5C-4E16-82B0-FECA85685452}" type="datetimeFigureOut">
              <a:rPr lang="it-IT" smtClean="0"/>
              <a:pPr/>
              <a:t>03/03/2014</a:t>
            </a:fld>
            <a:endParaRPr lang="it-IT"/>
          </a:p>
        </p:txBody>
      </p:sp>
      <p:sp>
        <p:nvSpPr>
          <p:cNvPr id="22" name="Segnaposto numero diapositiva 21"/>
          <p:cNvSpPr>
            <a:spLocks noGrp="1"/>
          </p:cNvSpPr>
          <p:nvPr>
            <p:ph type="sldNum" sz="quarter" idx="15"/>
          </p:nvPr>
        </p:nvSpPr>
        <p:spPr/>
        <p:txBody>
          <a:bodyPr rtlCol="0"/>
          <a:lstStyle/>
          <a:p>
            <a:fld id="{BD2C9380-B296-43FA-A212-CB7671AA634B}"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EA207F7A-2B5C-4E16-82B0-FECA85685452}" type="datetimeFigureOut">
              <a:rPr lang="it-IT" smtClean="0"/>
              <a:pPr/>
              <a:t>03/03/2014</a:t>
            </a:fld>
            <a:endParaRPr lang="it-IT"/>
          </a:p>
        </p:txBody>
      </p:sp>
      <p:sp>
        <p:nvSpPr>
          <p:cNvPr id="18" name="Segnaposto numero diapositiva 17"/>
          <p:cNvSpPr>
            <a:spLocks noGrp="1"/>
          </p:cNvSpPr>
          <p:nvPr>
            <p:ph type="sldNum" sz="quarter" idx="11"/>
          </p:nvPr>
        </p:nvSpPr>
        <p:spPr/>
        <p:txBody>
          <a:bodyPr rtlCol="0"/>
          <a:lstStyle/>
          <a:p>
            <a:fld id="{BD2C9380-B296-43FA-A212-CB7671AA634B}"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A207F7A-2B5C-4E16-82B0-FECA85685452}" type="datetimeFigureOut">
              <a:rPr lang="it-IT" smtClean="0"/>
              <a:pPr/>
              <a:t>03/03/2014</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D2C9380-B296-43FA-A212-CB7671AA634B}"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FALDONE%20SICUREZZA/SCHEMA%20DOC%20AREA%20S%20(FALDONE%20SICUREZZA).xls" TargetMode="External"/><Relationship Id="rId2" Type="http://schemas.openxmlformats.org/officeDocument/2006/relationships/hyperlink" Target="MODULISTICA%20AREA%20SAPERI%20ESSENZIALI%20(DIDATTICA)/SCHEMA%20DOC%20AREA%20SE%20(DIDATTICA)%20agg26otto13.x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file:///F:\MODULISTICA%20AREA%20SAPERI%20ESSENZIALI%20(DIDATTICA)\SCUOLA%20DELL'INFANZIA\SE-VPMI%20-%20VERBALE%20PROGRAMMAZIONE%20MENSILE%20INFANZIA.doc" TargetMode="External"/><Relationship Id="rId2" Type="http://schemas.openxmlformats.org/officeDocument/2006/relationships/hyperlink" Target="file:///F:\INFANZIA\SE-PACEI%20-%20PROGRAMMAZIONE%20ANNUALE%20PER%20CAMPI%20D" TargetMode="External"/><Relationship Id="rId1" Type="http://schemas.openxmlformats.org/officeDocument/2006/relationships/slideLayout" Target="../slideLayouts/slideLayout2.xml"/><Relationship Id="rId4" Type="http://schemas.openxmlformats.org/officeDocument/2006/relationships/hyperlink" Target="file:///F:\MODULISTICA%20AREA%20SAPERI%20ESSENZIALI%20(DIDATTICA)\SCUOLA%20DELL'INFANZIA\SE-VPSPI%20-%20VERBALE%20PROGRAMMAZIONE%20SEZIONI%20PARALLELE%20INFANZIA.doc"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23728" y="4941168"/>
            <a:ext cx="6768752" cy="1268760"/>
          </a:xfrm>
        </p:spPr>
        <p:txBody>
          <a:bodyPr>
            <a:normAutofit fontScale="90000"/>
          </a:bodyPr>
          <a:lstStyle/>
          <a:p>
            <a:r>
              <a:rPr lang="it-IT" dirty="0" smtClean="0"/>
              <a:t>STRESA, 4 MARZO 2014</a:t>
            </a:r>
            <a:br>
              <a:rPr lang="it-IT" dirty="0" smtClean="0"/>
            </a:br>
            <a:r>
              <a:rPr lang="it-IT" dirty="0" smtClean="0"/>
              <a:t>CALCAGNO</a:t>
            </a:r>
            <a:br>
              <a:rPr lang="it-IT" dirty="0" smtClean="0"/>
            </a:br>
            <a:r>
              <a:rPr lang="it-IT" dirty="0" smtClean="0"/>
              <a:t> ic Villanova d’Asti</a:t>
            </a:r>
            <a:endParaRPr lang="it-IT" dirty="0"/>
          </a:p>
        </p:txBody>
      </p:sp>
      <p:sp>
        <p:nvSpPr>
          <p:cNvPr id="3" name="Sottotitolo 2"/>
          <p:cNvSpPr>
            <a:spLocks noGrp="1"/>
          </p:cNvSpPr>
          <p:nvPr>
            <p:ph type="subTitle" idx="1"/>
          </p:nvPr>
        </p:nvSpPr>
        <p:spPr>
          <a:xfrm>
            <a:off x="2123728" y="260648"/>
            <a:ext cx="7020272" cy="3888432"/>
          </a:xfrm>
        </p:spPr>
        <p:txBody>
          <a:bodyPr>
            <a:normAutofit fontScale="70000" lnSpcReduction="20000"/>
          </a:bodyPr>
          <a:lstStyle/>
          <a:p>
            <a:endParaRPr lang="it-IT" dirty="0" smtClean="0"/>
          </a:p>
          <a:p>
            <a:r>
              <a:rPr lang="it-IT" dirty="0" smtClean="0"/>
              <a:t> </a:t>
            </a:r>
            <a:r>
              <a:rPr lang="it-IT" sz="5100" b="1" dirty="0" smtClean="0"/>
              <a:t>Dall’autoreferenzialità alla valutazione</a:t>
            </a:r>
          </a:p>
          <a:p>
            <a:r>
              <a:rPr lang="it-IT" sz="5100" b="1" dirty="0" smtClean="0"/>
              <a:t> </a:t>
            </a:r>
          </a:p>
          <a:p>
            <a:r>
              <a:rPr lang="it-IT" sz="5100" dirty="0" err="1" smtClean="0"/>
              <a:t>….della</a:t>
            </a:r>
            <a:r>
              <a:rPr lang="it-IT" sz="5100" dirty="0" smtClean="0"/>
              <a:t> </a:t>
            </a:r>
            <a:r>
              <a:rPr lang="it-IT" sz="5100" dirty="0" err="1" smtClean="0"/>
              <a:t>Qualità</a:t>
            </a:r>
            <a:r>
              <a:rPr lang="it-IT" sz="5100" dirty="0" err="1" smtClean="0"/>
              <a:t>…</a:t>
            </a:r>
            <a:endParaRPr lang="it-IT" sz="5100" dirty="0" smtClean="0"/>
          </a:p>
          <a:p>
            <a:endParaRPr lang="it-IT" sz="5100" dirty="0" smtClean="0"/>
          </a:p>
          <a:p>
            <a:endParaRPr lang="it-IT" sz="5100" dirty="0" smtClean="0"/>
          </a:p>
          <a:p>
            <a:r>
              <a:rPr lang="it-IT" sz="5100" dirty="0" err="1" smtClean="0"/>
              <a:t>…a</a:t>
            </a:r>
            <a:r>
              <a:rPr lang="it-IT" sz="5100" dirty="0" smtClean="0"/>
              <a:t> piccoli passi significativi</a:t>
            </a:r>
            <a:endParaRPr lang="it-IT" dirty="0" smtClean="0"/>
          </a:p>
          <a:p>
            <a:endParaRPr lang="it-IT"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3"/>
          <p:cNvGrpSpPr/>
          <p:nvPr/>
        </p:nvGrpSpPr>
        <p:grpSpPr>
          <a:xfrm>
            <a:off x="395536" y="0"/>
            <a:ext cx="8243183" cy="6858000"/>
            <a:chOff x="395536" y="260648"/>
            <a:chExt cx="8279179" cy="5642758"/>
          </a:xfrm>
        </p:grpSpPr>
        <p:sp>
          <p:nvSpPr>
            <p:cNvPr id="5" name="CasellaDiTesto 3"/>
            <p:cNvSpPr txBox="1"/>
            <p:nvPr/>
          </p:nvSpPr>
          <p:spPr>
            <a:xfrm>
              <a:off x="1691680" y="260648"/>
              <a:ext cx="5688632" cy="923330"/>
            </a:xfrm>
            <a:prstGeom prst="rect">
              <a:avLst/>
            </a:prstGeom>
            <a:noFill/>
            <a:ln>
              <a:solidFill>
                <a:schemeClr val="tx1"/>
              </a:solidFill>
            </a:ln>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t-IT" dirty="0" smtClean="0"/>
                <a:t>DIRIGENTE SCOLASTICO</a:t>
              </a:r>
            </a:p>
            <a:p>
              <a:pPr algn="ctr"/>
              <a:r>
                <a:rPr lang="it-IT" dirty="0" smtClean="0"/>
                <a:t>STAFF </a:t>
              </a:r>
              <a:r>
                <a:rPr lang="it-IT" dirty="0" err="1" smtClean="0"/>
                <a:t>DI</a:t>
              </a:r>
              <a:r>
                <a:rPr lang="it-IT" dirty="0" smtClean="0"/>
                <a:t> DIREZIONE</a:t>
              </a:r>
            </a:p>
            <a:p>
              <a:pPr algn="ctr"/>
              <a:r>
                <a:rPr lang="it-IT" dirty="0" smtClean="0"/>
                <a:t>REFERENTI AUTOVALUTAZIONE/QUALITA’</a:t>
              </a:r>
              <a:endParaRPr lang="it-IT" dirty="0"/>
            </a:p>
          </p:txBody>
        </p:sp>
        <p:sp>
          <p:nvSpPr>
            <p:cNvPr id="6" name="CasellaDiTesto 4"/>
            <p:cNvSpPr txBox="1"/>
            <p:nvPr/>
          </p:nvSpPr>
          <p:spPr>
            <a:xfrm rot="16200000">
              <a:off x="-1800315" y="3032563"/>
              <a:ext cx="5038033" cy="646331"/>
            </a:xfrm>
            <a:prstGeom prst="rect">
              <a:avLst/>
            </a:prstGeom>
            <a:noFill/>
            <a:ln>
              <a:solidFill>
                <a:schemeClr val="tx1"/>
              </a:solidFill>
            </a:ln>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t-IT" dirty="0" smtClean="0"/>
                <a:t>PERSONALE SCOLASTICO</a:t>
              </a:r>
            </a:p>
            <a:p>
              <a:pPr algn="ctr"/>
              <a:r>
                <a:rPr lang="it-IT" dirty="0" smtClean="0"/>
                <a:t>UTENTI</a:t>
              </a:r>
              <a:endParaRPr lang="it-IT" dirty="0"/>
            </a:p>
          </p:txBody>
        </p:sp>
        <p:sp>
          <p:nvSpPr>
            <p:cNvPr id="7" name="CasellaDiTesto 5"/>
            <p:cNvSpPr txBox="1"/>
            <p:nvPr/>
          </p:nvSpPr>
          <p:spPr>
            <a:xfrm rot="5400000">
              <a:off x="5832533" y="3032563"/>
              <a:ext cx="5038033" cy="646331"/>
            </a:xfrm>
            <a:prstGeom prst="rect">
              <a:avLst/>
            </a:prstGeom>
            <a:noFill/>
            <a:ln>
              <a:solidFill>
                <a:schemeClr val="tx1"/>
              </a:solidFill>
            </a:ln>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t-IT" dirty="0" smtClean="0"/>
                <a:t>PERSONALE SCOLASTICO</a:t>
              </a:r>
            </a:p>
            <a:p>
              <a:pPr algn="ctr"/>
              <a:r>
                <a:rPr lang="it-IT" dirty="0" smtClean="0"/>
                <a:t>UTENTI</a:t>
              </a:r>
              <a:endParaRPr lang="it-IT" dirty="0"/>
            </a:p>
          </p:txBody>
        </p:sp>
        <p:sp>
          <p:nvSpPr>
            <p:cNvPr id="8" name="CasellaDiTesto 6"/>
            <p:cNvSpPr txBox="1"/>
            <p:nvPr/>
          </p:nvSpPr>
          <p:spPr>
            <a:xfrm>
              <a:off x="3131840" y="4149080"/>
              <a:ext cx="2952328" cy="1754326"/>
            </a:xfrm>
            <a:prstGeom prst="rect">
              <a:avLst/>
            </a:prstGeom>
            <a:noFill/>
            <a:ln>
              <a:solidFill>
                <a:schemeClr val="tx1"/>
              </a:solidFill>
            </a:ln>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t-IT" dirty="0" smtClean="0"/>
                <a:t>REVISIONE </a:t>
              </a:r>
            </a:p>
            <a:p>
              <a:pPr algn="ctr"/>
              <a:r>
                <a:rPr lang="it-IT" dirty="0" smtClean="0"/>
                <a:t>CREAZIONE</a:t>
              </a:r>
            </a:p>
            <a:p>
              <a:pPr algn="ctr"/>
              <a:r>
                <a:rPr lang="it-IT" dirty="0" smtClean="0"/>
                <a:t>APPROVAZIONE</a:t>
              </a:r>
            </a:p>
            <a:p>
              <a:pPr algn="ctr"/>
              <a:r>
                <a:rPr lang="it-IT" dirty="0" smtClean="0"/>
                <a:t>FRUIBILITA’</a:t>
              </a:r>
            </a:p>
            <a:p>
              <a:pPr algn="ctr"/>
              <a:r>
                <a:rPr lang="it-IT" dirty="0" smtClean="0"/>
                <a:t>ARCHIVIAZIONE</a:t>
              </a:r>
            </a:p>
            <a:p>
              <a:pPr algn="ctr"/>
              <a:r>
                <a:rPr lang="it-IT" dirty="0" smtClean="0"/>
                <a:t>DELLA DOCUMENTAZIONE</a:t>
              </a:r>
              <a:endParaRPr lang="it-IT" dirty="0"/>
            </a:p>
          </p:txBody>
        </p:sp>
        <p:cxnSp>
          <p:nvCxnSpPr>
            <p:cNvPr id="9" name="Connettore 2 8"/>
            <p:cNvCxnSpPr/>
            <p:nvPr/>
          </p:nvCxnSpPr>
          <p:spPr>
            <a:xfrm flipH="1">
              <a:off x="1043608" y="764704"/>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CasellaDiTesto 9"/>
            <p:cNvSpPr txBox="1"/>
            <p:nvPr/>
          </p:nvSpPr>
          <p:spPr>
            <a:xfrm>
              <a:off x="2051720" y="2996952"/>
              <a:ext cx="3240359" cy="759715"/>
            </a:xfrm>
            <a:prstGeom prst="rect">
              <a:avLst/>
            </a:prstGeom>
            <a:noFill/>
            <a:ln>
              <a:solidFill>
                <a:schemeClr val="tx1"/>
              </a:solidFill>
            </a:ln>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smtClean="0"/>
                <a:t>PROCEDURA CONTROLLO </a:t>
              </a:r>
              <a:r>
                <a:rPr lang="it-IT" dirty="0" smtClean="0"/>
                <a:t>DELLA DOCUMENTAZIONE</a:t>
              </a:r>
              <a:endParaRPr lang="it-IT" dirty="0"/>
            </a:p>
          </p:txBody>
        </p:sp>
        <p:sp>
          <p:nvSpPr>
            <p:cNvPr id="11" name="CasellaDiTesto 10"/>
            <p:cNvSpPr txBox="1"/>
            <p:nvPr/>
          </p:nvSpPr>
          <p:spPr>
            <a:xfrm>
              <a:off x="4481754" y="1837816"/>
              <a:ext cx="2393244" cy="531801"/>
            </a:xfrm>
            <a:prstGeom prst="rect">
              <a:avLst/>
            </a:prstGeom>
            <a:noFill/>
            <a:ln>
              <a:solidFill>
                <a:schemeClr val="tx1"/>
              </a:solidFill>
            </a:ln>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smtClean="0"/>
                <a:t>MISURAZIONE </a:t>
              </a:r>
            </a:p>
            <a:p>
              <a:r>
                <a:rPr lang="it-IT" dirty="0" smtClean="0"/>
                <a:t>MIGLIORAMENTO</a:t>
              </a:r>
              <a:endParaRPr lang="it-IT" dirty="0"/>
            </a:p>
          </p:txBody>
        </p:sp>
        <p:cxnSp>
          <p:nvCxnSpPr>
            <p:cNvPr id="12" name="Connettore 2 11"/>
            <p:cNvCxnSpPr>
              <a:stCxn id="8" idx="3"/>
            </p:cNvCxnSpPr>
            <p:nvPr/>
          </p:nvCxnSpPr>
          <p:spPr>
            <a:xfrm flipV="1">
              <a:off x="6084168" y="5013176"/>
              <a:ext cx="1944216" cy="130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CasellaDiTesto 16"/>
            <p:cNvSpPr txBox="1"/>
            <p:nvPr/>
          </p:nvSpPr>
          <p:spPr>
            <a:xfrm>
              <a:off x="1259631" y="1988840"/>
              <a:ext cx="1631028" cy="531801"/>
            </a:xfrm>
            <a:prstGeom prst="rect">
              <a:avLst/>
            </a:prstGeom>
            <a:noFill/>
            <a:ln>
              <a:solidFill>
                <a:schemeClr val="tx1"/>
              </a:solidFill>
            </a:ln>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smtClean="0"/>
                <a:t>OBIETTIVI</a:t>
              </a:r>
            </a:p>
            <a:p>
              <a:pPr algn="ctr"/>
              <a:r>
                <a:rPr lang="it-IT" dirty="0" smtClean="0"/>
                <a:t>NORME</a:t>
              </a:r>
              <a:endParaRPr lang="it-IT" dirty="0"/>
            </a:p>
          </p:txBody>
        </p:sp>
        <p:sp>
          <p:nvSpPr>
            <p:cNvPr id="14" name="CasellaDiTesto 21"/>
            <p:cNvSpPr txBox="1"/>
            <p:nvPr/>
          </p:nvSpPr>
          <p:spPr>
            <a:xfrm>
              <a:off x="1331640" y="4725144"/>
              <a:ext cx="1368152" cy="430505"/>
            </a:xfrm>
            <a:prstGeom prst="rect">
              <a:avLst/>
            </a:prstGeom>
            <a:noFill/>
            <a:ln>
              <a:solidFill>
                <a:schemeClr val="tx1"/>
              </a:solidFill>
            </a:ln>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t-IT" sz="1400" dirty="0" smtClean="0"/>
                <a:t>NECESSITA’ OPERATIVE</a:t>
              </a:r>
              <a:endParaRPr lang="it-IT" sz="1400" dirty="0"/>
            </a:p>
          </p:txBody>
        </p:sp>
        <p:cxnSp>
          <p:nvCxnSpPr>
            <p:cNvPr id="15" name="Connettore 2 14"/>
            <p:cNvCxnSpPr/>
            <p:nvPr/>
          </p:nvCxnSpPr>
          <p:spPr>
            <a:xfrm>
              <a:off x="1043608" y="515719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a:stCxn id="14" idx="3"/>
              <a:endCxn id="8" idx="1"/>
            </p:cNvCxnSpPr>
            <p:nvPr/>
          </p:nvCxnSpPr>
          <p:spPr>
            <a:xfrm>
              <a:off x="2699793" y="4940397"/>
              <a:ext cx="432047" cy="858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a:off x="1691680" y="2636912"/>
              <a:ext cx="0"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10" idx="2"/>
            </p:cNvCxnSpPr>
            <p:nvPr/>
          </p:nvCxnSpPr>
          <p:spPr>
            <a:xfrm flipH="1">
              <a:off x="3203848" y="3756667"/>
              <a:ext cx="468052" cy="392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2123728" y="2636912"/>
              <a:ext cx="7200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a:endCxn id="11" idx="2"/>
            </p:cNvCxnSpPr>
            <p:nvPr/>
          </p:nvCxnSpPr>
          <p:spPr>
            <a:xfrm flipH="1" flipV="1">
              <a:off x="5678377" y="2369617"/>
              <a:ext cx="394471" cy="17788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a:endCxn id="11" idx="3"/>
            </p:cNvCxnSpPr>
            <p:nvPr/>
          </p:nvCxnSpPr>
          <p:spPr>
            <a:xfrm flipH="1" flipV="1">
              <a:off x="6874998" y="2103717"/>
              <a:ext cx="1150555" cy="2673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Freccia in giù 21"/>
            <p:cNvSpPr/>
            <p:nvPr/>
          </p:nvSpPr>
          <p:spPr>
            <a:xfrm>
              <a:off x="1907704" y="1124744"/>
              <a:ext cx="64807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t-IT"/>
            </a:p>
          </p:txBody>
        </p:sp>
        <p:sp>
          <p:nvSpPr>
            <p:cNvPr id="23" name="Freccia in giù 22"/>
            <p:cNvSpPr/>
            <p:nvPr/>
          </p:nvSpPr>
          <p:spPr>
            <a:xfrm rot="10800000">
              <a:off x="5436096" y="1124744"/>
              <a:ext cx="576064" cy="792088"/>
            </a:xfrm>
            <a:prstGeom prst="downArrow">
              <a:avLst>
                <a:gd name="adj1" fmla="val 5814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t-IT"/>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88640"/>
            <a:ext cx="7467600" cy="648072"/>
          </a:xfrm>
        </p:spPr>
        <p:txBody>
          <a:bodyPr/>
          <a:lstStyle/>
          <a:p>
            <a:r>
              <a:rPr lang="it-IT" dirty="0" smtClean="0"/>
              <a:t>I FALDONI</a:t>
            </a:r>
            <a:endParaRPr lang="it-IT" dirty="0"/>
          </a:p>
        </p:txBody>
      </p:sp>
      <p:sp>
        <p:nvSpPr>
          <p:cNvPr id="3" name="Segnaposto contenuto 2"/>
          <p:cNvSpPr>
            <a:spLocks noGrp="1"/>
          </p:cNvSpPr>
          <p:nvPr>
            <p:ph sz="quarter" idx="1"/>
          </p:nvPr>
        </p:nvSpPr>
        <p:spPr>
          <a:xfrm>
            <a:off x="457200" y="980728"/>
            <a:ext cx="7467600" cy="5493224"/>
          </a:xfrm>
        </p:spPr>
        <p:txBody>
          <a:bodyPr>
            <a:normAutofit/>
          </a:bodyPr>
          <a:lstStyle/>
          <a:p>
            <a:pPr algn="ctr">
              <a:buNone/>
            </a:pPr>
            <a:r>
              <a:rPr lang="it-IT" sz="4000" dirty="0" smtClean="0">
                <a:hlinkClick r:id="rId2" action="ppaction://hlinkfile"/>
              </a:rPr>
              <a:t>QUALITA’</a:t>
            </a:r>
            <a:endParaRPr lang="it-IT" sz="4000" dirty="0" smtClean="0"/>
          </a:p>
          <a:p>
            <a:pPr algn="ctr">
              <a:buNone/>
            </a:pPr>
            <a:r>
              <a:rPr lang="it-IT" sz="4000" dirty="0" smtClean="0"/>
              <a:t>Area Didattica</a:t>
            </a:r>
          </a:p>
          <a:p>
            <a:pPr algn="ctr">
              <a:buNone/>
            </a:pPr>
            <a:r>
              <a:rPr lang="it-IT" sz="4000" dirty="0" smtClean="0"/>
              <a:t>Area Staff</a:t>
            </a:r>
          </a:p>
          <a:p>
            <a:pPr algn="ctr">
              <a:buNone/>
            </a:pPr>
            <a:r>
              <a:rPr lang="it-IT" sz="4000" dirty="0" smtClean="0"/>
              <a:t>Area Valutazione</a:t>
            </a:r>
          </a:p>
          <a:p>
            <a:pPr algn="ctr">
              <a:buNone/>
            </a:pPr>
            <a:r>
              <a:rPr lang="it-IT" sz="4000" dirty="0" err="1" smtClean="0"/>
              <a:t>……</a:t>
            </a:r>
            <a:r>
              <a:rPr lang="it-IT" sz="4000" dirty="0" smtClean="0"/>
              <a:t>.</a:t>
            </a:r>
          </a:p>
          <a:p>
            <a:pPr algn="ctr">
              <a:buNone/>
            </a:pPr>
            <a:endParaRPr lang="it-IT" sz="4000" dirty="0" smtClean="0"/>
          </a:p>
          <a:p>
            <a:pPr algn="ctr">
              <a:buNone/>
            </a:pPr>
            <a:r>
              <a:rPr lang="it-IT" sz="4000" dirty="0" smtClean="0">
                <a:hlinkClick r:id="rId3" action="ppaction://hlinkfile"/>
              </a:rPr>
              <a:t>SICUREZZA</a:t>
            </a:r>
            <a:endParaRPr lang="it-IT"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0" y="0"/>
          <a:ext cx="8676458" cy="6858000"/>
        </p:xfrm>
        <a:graphic>
          <a:graphicData uri="http://schemas.openxmlformats.org/drawingml/2006/table">
            <a:tbl>
              <a:tblPr/>
              <a:tblGrid>
                <a:gridCol w="625410"/>
                <a:gridCol w="1189158"/>
                <a:gridCol w="1512875"/>
                <a:gridCol w="854435"/>
                <a:gridCol w="792773"/>
                <a:gridCol w="942518"/>
                <a:gridCol w="1004179"/>
                <a:gridCol w="971146"/>
                <a:gridCol w="783964"/>
              </a:tblGrid>
              <a:tr h="720314">
                <a:tc rowSpan="2" gridSpan="6">
                  <a:txBody>
                    <a:bodyPr/>
                    <a:lstStyle/>
                    <a:p>
                      <a:pPr algn="ctr" fontAlgn="ctr"/>
                      <a:r>
                        <a:rPr lang="it-IT" sz="3200" b="1" i="0" u="none" strike="noStrike" dirty="0">
                          <a:solidFill>
                            <a:srgbClr val="000000"/>
                          </a:solidFill>
                          <a:latin typeface="Calibri"/>
                        </a:rPr>
                        <a:t>Documento Qualità DIDATTICA SCUOLA DELL'INFANZIA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rowSpan="2" hMerge="1">
                  <a:txBody>
                    <a:bodyPr/>
                    <a:lstStyle/>
                    <a:p>
                      <a:endParaRPr lang="it-IT"/>
                    </a:p>
                  </a:txBody>
                  <a:tcPr/>
                </a:tc>
                <a:tc rowSpan="2" hMerge="1">
                  <a:txBody>
                    <a:bodyPr/>
                    <a:lstStyle/>
                    <a:p>
                      <a:endParaRPr lang="it-IT"/>
                    </a:p>
                  </a:txBody>
                  <a:tcPr/>
                </a:tc>
                <a:tc rowSpan="2" hMerge="1">
                  <a:txBody>
                    <a:bodyPr/>
                    <a:lstStyle/>
                    <a:p>
                      <a:endParaRPr lang="it-IT"/>
                    </a:p>
                  </a:txBody>
                  <a:tcPr/>
                </a:tc>
                <a:tc rowSpan="2" hMerge="1">
                  <a:txBody>
                    <a:bodyPr/>
                    <a:lstStyle/>
                    <a:p>
                      <a:endParaRPr lang="it-IT"/>
                    </a:p>
                  </a:txBody>
                  <a:tcPr/>
                </a:tc>
                <a:tc rowSpan="2" hMerge="1">
                  <a:txBody>
                    <a:bodyPr/>
                    <a:lstStyle/>
                    <a:p>
                      <a:endParaRPr lang="it-IT"/>
                    </a:p>
                  </a:txBody>
                  <a:tcPr/>
                </a:tc>
                <a:tc>
                  <a:txBody>
                    <a:bodyPr/>
                    <a:lstStyle/>
                    <a:p>
                      <a:pPr algn="ctr" fontAlgn="ctr"/>
                      <a:r>
                        <a:rPr lang="it-IT" sz="1800" b="1" i="0" u="none" strike="noStrike">
                          <a:solidFill>
                            <a:srgbClr val="60497B"/>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800" b="1" i="0" u="none" strike="noStrike">
                          <a:solidFill>
                            <a:srgbClr val="948B54"/>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8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2570">
                <a:tc gridSpan="6"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a:txBody>
                    <a:bodyPr/>
                    <a:lstStyle/>
                    <a:p>
                      <a:pPr algn="ctr" fontAlgn="b"/>
                      <a:r>
                        <a:rPr lang="it-IT"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0885">
                <a:tc>
                  <a:txBody>
                    <a:bodyPr/>
                    <a:lstStyle/>
                    <a:p>
                      <a:pPr algn="ctr" fontAlgn="b"/>
                      <a:r>
                        <a:rPr lang="it-IT" sz="1000" b="1" i="0" u="none" strike="noStrike" dirty="0">
                          <a:solidFill>
                            <a:srgbClr val="000000"/>
                          </a:solidFill>
                          <a:latin typeface="Calibri"/>
                        </a:rPr>
                        <a:t>CODICE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800" b="1" i="0" u="none" strike="noStrike">
                          <a:solidFill>
                            <a:srgbClr val="000000"/>
                          </a:solidFill>
                          <a:latin typeface="Calibri"/>
                        </a:rPr>
                        <a:t>titolo/nome documento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800" b="1" i="0" u="none" strike="noStrike" dirty="0">
                          <a:solidFill>
                            <a:srgbClr val="000000"/>
                          </a:solidFill>
                          <a:latin typeface="Calibri"/>
                        </a:rPr>
                        <a:t>contenuto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800" b="1" i="0" u="none" strike="noStrike">
                          <a:solidFill>
                            <a:srgbClr val="000000"/>
                          </a:solidFill>
                          <a:latin typeface="Calibri"/>
                        </a:rPr>
                        <a:t>chi lo utilizza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800" b="1" i="0" u="none" strike="noStrike">
                          <a:solidFill>
                            <a:srgbClr val="000000"/>
                          </a:solidFill>
                          <a:latin typeface="Calibri"/>
                        </a:rPr>
                        <a:t>scadenza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800" b="1" i="0" u="none" strike="noStrike">
                          <a:solidFill>
                            <a:srgbClr val="000000"/>
                          </a:solidFill>
                          <a:latin typeface="Calibri"/>
                        </a:rPr>
                        <a:t>a chi inviarlo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800" b="1" i="0" u="none" strike="noStrike">
                          <a:solidFill>
                            <a:srgbClr val="000000"/>
                          </a:solidFill>
                          <a:latin typeface="Calibri"/>
                        </a:rPr>
                        <a:t>oggetto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800" b="1" i="0" u="none" strike="noStrike">
                          <a:solidFill>
                            <a:srgbClr val="000000"/>
                          </a:solidFill>
                          <a:latin typeface="Calibri"/>
                        </a:rPr>
                        <a:t>nome del file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800" b="1" i="0" u="none" strike="noStrike">
                          <a:solidFill>
                            <a:srgbClr val="000000"/>
                          </a:solidFill>
                          <a:latin typeface="Calibri"/>
                        </a:rPr>
                        <a:t>note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8084">
                <a:tc>
                  <a:txBody>
                    <a:bodyPr/>
                    <a:lstStyle/>
                    <a:p>
                      <a:pPr algn="ctr" fontAlgn="b"/>
                      <a:r>
                        <a:rPr lang="it-IT" sz="1000" b="0" i="0" u="none" strike="noStrike" dirty="0">
                          <a:solidFill>
                            <a:srgbClr val="000000"/>
                          </a:solidFill>
                          <a:latin typeface="Calibri"/>
                        </a:rPr>
                        <a:t>SE-PACEI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99"/>
                    </a:solidFill>
                  </a:tcPr>
                </a:tc>
                <a:tc>
                  <a:txBody>
                    <a:bodyPr/>
                    <a:lstStyle/>
                    <a:p>
                      <a:pPr algn="ctr" fontAlgn="b"/>
                      <a:r>
                        <a:rPr lang="it-IT" sz="1600" b="0" i="0" u="sng" strike="noStrike">
                          <a:solidFill>
                            <a:srgbClr val="0000FF"/>
                          </a:solidFill>
                          <a:latin typeface="Calibri"/>
                          <a:hlinkClick r:id="rId2" action="ppaction://hlinkfile"/>
                        </a:rPr>
                        <a:t>PROGRAMMAZIONE ANNUALE PER CAMPI D'ESPERIENZA</a:t>
                      </a:r>
                      <a:endParaRPr lang="it-IT" sz="16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99"/>
                    </a:solidFill>
                  </a:tcPr>
                </a:tc>
                <a:tc>
                  <a:txBody>
                    <a:bodyPr/>
                    <a:lstStyle/>
                    <a:p>
                      <a:pPr algn="ctr" fontAlgn="b"/>
                      <a:r>
                        <a:rPr lang="it-IT" sz="1800" b="0" i="0" u="none" strike="noStrike" dirty="0">
                          <a:solidFill>
                            <a:srgbClr val="000000"/>
                          </a:solidFill>
                          <a:latin typeface="Calibri"/>
                        </a:rPr>
                        <a:t>programmazione annuale campi d'esperienza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99"/>
                    </a:solidFill>
                  </a:tcPr>
                </a:tc>
                <a:tc>
                  <a:txBody>
                    <a:bodyPr/>
                    <a:lstStyle/>
                    <a:p>
                      <a:pPr algn="ctr" fontAlgn="b"/>
                      <a:r>
                        <a:rPr lang="it-IT" sz="1800" b="0" i="0" u="none" strike="noStrike" dirty="0">
                          <a:solidFill>
                            <a:srgbClr val="000000"/>
                          </a:solidFill>
                          <a:latin typeface="Calibri"/>
                        </a:rPr>
                        <a:t>docenti sc. Infanzia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99"/>
                    </a:solidFill>
                  </a:tcPr>
                </a:tc>
                <a:tc>
                  <a:txBody>
                    <a:bodyPr/>
                    <a:lstStyle/>
                    <a:p>
                      <a:pPr algn="ctr" fontAlgn="b"/>
                      <a:r>
                        <a:rPr lang="it-IT" sz="1800" b="0" i="0" u="none" strike="noStrike" dirty="0">
                          <a:solidFill>
                            <a:srgbClr val="000000"/>
                          </a:solidFill>
                          <a:latin typeface="Calibri"/>
                        </a:rPr>
                        <a:t>dopo 10 </a:t>
                      </a:r>
                      <a:r>
                        <a:rPr lang="it-IT" sz="1800" b="0" i="0" u="none" strike="noStrike" dirty="0" err="1">
                          <a:solidFill>
                            <a:srgbClr val="000000"/>
                          </a:solidFill>
                          <a:latin typeface="Calibri"/>
                        </a:rPr>
                        <a:t>gg</a:t>
                      </a:r>
                      <a:r>
                        <a:rPr lang="it-IT" sz="1800" b="0" i="0" u="none" strike="noStrike" dirty="0">
                          <a:solidFill>
                            <a:srgbClr val="000000"/>
                          </a:solidFill>
                          <a:latin typeface="Calibri"/>
                        </a:rPr>
                        <a:t> dalla riunione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99"/>
                    </a:solidFill>
                  </a:tcPr>
                </a:tc>
                <a:tc>
                  <a:txBody>
                    <a:bodyPr/>
                    <a:lstStyle/>
                    <a:p>
                      <a:pPr algn="ctr" fontAlgn="b"/>
                      <a:r>
                        <a:rPr lang="it-IT" sz="1800" b="0" i="0" u="none" strike="noStrike">
                          <a:solidFill>
                            <a:srgbClr val="000000"/>
                          </a:solidFill>
                          <a:latin typeface="Calibri"/>
                        </a:rPr>
                        <a:t>COLLA, PETRONE, DIRIGENTE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99"/>
                    </a:solidFill>
                  </a:tcPr>
                </a:tc>
                <a:tc>
                  <a:txBody>
                    <a:bodyPr/>
                    <a:lstStyle/>
                    <a:p>
                      <a:pPr algn="ctr" fontAlgn="b"/>
                      <a:r>
                        <a:rPr lang="it-IT" sz="1800" b="0" i="0" u="none" strike="noStrike">
                          <a:solidFill>
                            <a:srgbClr val="000000"/>
                          </a:solidFill>
                          <a:latin typeface="Calibri"/>
                        </a:rPr>
                        <a:t>titolo doc inserire data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99"/>
                    </a:solidFill>
                  </a:tcPr>
                </a:tc>
                <a:tc>
                  <a:txBody>
                    <a:bodyPr/>
                    <a:lstStyle/>
                    <a:p>
                      <a:pPr algn="ctr" fontAlgn="b"/>
                      <a:r>
                        <a:rPr lang="it-IT" sz="1800" b="0" i="0" u="none" strike="noStrike">
                          <a:solidFill>
                            <a:srgbClr val="000000"/>
                          </a:solidFill>
                          <a:latin typeface="Calibri"/>
                        </a:rPr>
                        <a:t>lo stesso del docum con data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99"/>
                    </a:solidFill>
                  </a:tcPr>
                </a:tc>
                <a:tc>
                  <a:txBody>
                    <a:bodyPr/>
                    <a:lstStyle/>
                    <a:p>
                      <a:pPr algn="ctr" fontAlgn="b"/>
                      <a:r>
                        <a:rPr lang="it-IT" sz="1800" b="0" i="0" u="none" strike="noStrike" dirty="0">
                          <a:solidFill>
                            <a:srgbClr val="000000"/>
                          </a:solidFill>
                          <a:latin typeface="Calibri"/>
                        </a:rPr>
                        <a:t>art. 27 40+40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99"/>
                    </a:solidFill>
                  </a:tcPr>
                </a:tc>
              </a:tr>
              <a:tr h="1765914">
                <a:tc>
                  <a:txBody>
                    <a:bodyPr/>
                    <a:lstStyle/>
                    <a:p>
                      <a:pPr algn="ctr" fontAlgn="b"/>
                      <a:r>
                        <a:rPr lang="it-IT" sz="1000" b="0" i="0" u="none" strike="noStrike" dirty="0">
                          <a:solidFill>
                            <a:srgbClr val="000000"/>
                          </a:solidFill>
                          <a:latin typeface="Calibri"/>
                        </a:rPr>
                        <a:t>SE-VPMI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it-IT" sz="1600" b="0" i="0" u="sng" strike="noStrike">
                          <a:solidFill>
                            <a:srgbClr val="0000FF"/>
                          </a:solidFill>
                          <a:latin typeface="Calibri"/>
                          <a:hlinkClick r:id="rId3" action="ppaction://hlinkfile"/>
                        </a:rPr>
                        <a:t>VERBALE PROGRAMMAZIONE MENSILE INFANZIA</a:t>
                      </a:r>
                      <a:endParaRPr lang="it-IT" sz="16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it-IT" sz="1800" b="0" i="0" u="none" strike="noStrike">
                          <a:solidFill>
                            <a:srgbClr val="000000"/>
                          </a:solidFill>
                          <a:latin typeface="Calibri"/>
                        </a:rPr>
                        <a:t>verbale programmazione mensile di team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it-IT" sz="1800" b="0" i="0" u="none" strike="noStrike" dirty="0">
                          <a:solidFill>
                            <a:srgbClr val="000000"/>
                          </a:solidFill>
                          <a:latin typeface="Calibri"/>
                        </a:rPr>
                        <a:t>docenti sc. Infanzia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it-IT" sz="1800" b="0" i="0" u="none" strike="noStrike" dirty="0">
                          <a:solidFill>
                            <a:srgbClr val="000000"/>
                          </a:solidFill>
                          <a:latin typeface="Calibri"/>
                        </a:rPr>
                        <a:t>dopo 10 </a:t>
                      </a:r>
                      <a:r>
                        <a:rPr lang="it-IT" sz="1800" b="0" i="0" u="none" strike="noStrike" dirty="0" err="1">
                          <a:solidFill>
                            <a:srgbClr val="000000"/>
                          </a:solidFill>
                          <a:latin typeface="Calibri"/>
                        </a:rPr>
                        <a:t>gg</a:t>
                      </a:r>
                      <a:r>
                        <a:rPr lang="it-IT" sz="1800" b="0" i="0" u="none" strike="noStrike" dirty="0">
                          <a:solidFill>
                            <a:srgbClr val="000000"/>
                          </a:solidFill>
                          <a:latin typeface="Calibri"/>
                        </a:rPr>
                        <a:t> dalla riunione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it-IT" sz="1800" b="0" i="0" u="none" strike="noStrike" dirty="0">
                          <a:solidFill>
                            <a:srgbClr val="000000"/>
                          </a:solidFill>
                          <a:latin typeface="Calibri"/>
                        </a:rPr>
                        <a:t>COLLA, PETRONE, DIRIGENTE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it-IT" sz="1800" b="0" i="0" u="none" strike="noStrike">
                          <a:solidFill>
                            <a:srgbClr val="000000"/>
                          </a:solidFill>
                          <a:latin typeface="Calibri"/>
                        </a:rPr>
                        <a:t>titolo doc.inserire plesso e data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it-IT" sz="1800" b="0" i="0" u="none" strike="noStrike">
                          <a:solidFill>
                            <a:srgbClr val="000000"/>
                          </a:solidFill>
                          <a:latin typeface="Calibri"/>
                        </a:rPr>
                        <a:t>lo stesso del docum con plesso e data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it-IT" sz="1800" b="0" i="0" u="none" strike="noStrike">
                          <a:solidFill>
                            <a:srgbClr val="000000"/>
                          </a:solidFill>
                          <a:latin typeface="Calibri"/>
                        </a:rPr>
                        <a:t>art. 27 40+40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r>
              <a:tr h="2060233">
                <a:tc>
                  <a:txBody>
                    <a:bodyPr/>
                    <a:lstStyle/>
                    <a:p>
                      <a:pPr algn="ctr" fontAlgn="b"/>
                      <a:r>
                        <a:rPr lang="it-IT" sz="1000" b="0" i="0" u="none" strike="noStrike" dirty="0">
                          <a:solidFill>
                            <a:srgbClr val="000000"/>
                          </a:solidFill>
                          <a:latin typeface="Calibri"/>
                        </a:rPr>
                        <a:t>SE-VPSPI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it-IT" sz="1600" b="0" i="0" u="sng" strike="noStrike" dirty="0">
                          <a:solidFill>
                            <a:srgbClr val="0000FF"/>
                          </a:solidFill>
                          <a:latin typeface="Calibri"/>
                          <a:hlinkClick r:id="rId4" action="ppaction://hlinkfile"/>
                        </a:rPr>
                        <a:t>VERBALE PROGRAMMAZIONE SEZIONI PARALLELE INFANZIA</a:t>
                      </a:r>
                      <a:endParaRPr lang="it-IT" sz="1600" b="0" i="0" u="sng" strike="noStrike" dirty="0">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it-IT" sz="1800" b="0" i="0" u="none" strike="noStrike" dirty="0">
                          <a:solidFill>
                            <a:srgbClr val="000000"/>
                          </a:solidFill>
                          <a:latin typeface="Calibri"/>
                        </a:rPr>
                        <a:t>programmazione/verifica bimestrale sezioni parallele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it-IT" sz="1800" b="0" i="0" u="none" strike="noStrike" dirty="0">
                          <a:solidFill>
                            <a:srgbClr val="000000"/>
                          </a:solidFill>
                          <a:latin typeface="Calibri"/>
                        </a:rPr>
                        <a:t>docenti INFANZIA in parallelo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it-IT" sz="1800" b="0" i="0" u="none" strike="noStrike" dirty="0">
                          <a:solidFill>
                            <a:srgbClr val="000000"/>
                          </a:solidFill>
                          <a:latin typeface="Calibri"/>
                        </a:rPr>
                        <a:t>dopo 10 </a:t>
                      </a:r>
                      <a:r>
                        <a:rPr lang="it-IT" sz="1800" b="0" i="0" u="none" strike="noStrike" dirty="0" err="1">
                          <a:solidFill>
                            <a:srgbClr val="000000"/>
                          </a:solidFill>
                          <a:latin typeface="Calibri"/>
                        </a:rPr>
                        <a:t>gg</a:t>
                      </a:r>
                      <a:r>
                        <a:rPr lang="it-IT" sz="1800" b="0" i="0" u="none" strike="noStrike" dirty="0">
                          <a:solidFill>
                            <a:srgbClr val="000000"/>
                          </a:solidFill>
                          <a:latin typeface="Calibri"/>
                        </a:rPr>
                        <a:t> dalla riunione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it-IT" sz="1800" b="0" i="0" u="none" strike="noStrike" dirty="0">
                          <a:solidFill>
                            <a:srgbClr val="000000"/>
                          </a:solidFill>
                          <a:latin typeface="Calibri"/>
                        </a:rPr>
                        <a:t>COLLA, PETRONE,DIRIGENTE    Coordinatori Infanzia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it-IT" sz="1800" b="0" i="0" u="none" strike="noStrike" dirty="0">
                          <a:solidFill>
                            <a:srgbClr val="000000"/>
                          </a:solidFill>
                          <a:latin typeface="Calibri"/>
                        </a:rPr>
                        <a:t>titolo </a:t>
                      </a:r>
                      <a:r>
                        <a:rPr lang="it-IT" sz="1800" b="0" i="0" u="none" strike="noStrike" dirty="0" err="1">
                          <a:solidFill>
                            <a:srgbClr val="000000"/>
                          </a:solidFill>
                          <a:latin typeface="Calibri"/>
                        </a:rPr>
                        <a:t>doc.inserire</a:t>
                      </a:r>
                      <a:r>
                        <a:rPr lang="it-IT" sz="1800" b="0" i="0" u="none" strike="noStrike" dirty="0">
                          <a:solidFill>
                            <a:srgbClr val="000000"/>
                          </a:solidFill>
                          <a:latin typeface="Calibri"/>
                        </a:rPr>
                        <a:t> data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it-IT" sz="1800" b="0" i="0" u="none" strike="noStrike" dirty="0">
                          <a:solidFill>
                            <a:srgbClr val="000000"/>
                          </a:solidFill>
                          <a:latin typeface="Calibri"/>
                        </a:rPr>
                        <a:t>lo stesso del </a:t>
                      </a:r>
                      <a:r>
                        <a:rPr lang="it-IT" sz="1800" b="0" i="0" u="none" strike="noStrike" dirty="0" err="1">
                          <a:solidFill>
                            <a:srgbClr val="000000"/>
                          </a:solidFill>
                          <a:latin typeface="Calibri"/>
                        </a:rPr>
                        <a:t>docum</a:t>
                      </a:r>
                      <a:r>
                        <a:rPr lang="it-IT" sz="1800" b="0" i="0" u="none" strike="noStrike" dirty="0">
                          <a:solidFill>
                            <a:srgbClr val="000000"/>
                          </a:solidFill>
                          <a:latin typeface="Calibri"/>
                        </a:rPr>
                        <a:t> con data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it-IT" sz="1800" b="0" i="0" u="none" strike="noStrike" dirty="0">
                          <a:solidFill>
                            <a:srgbClr val="000000"/>
                          </a:solidFill>
                          <a:latin typeface="Calibri"/>
                        </a:rPr>
                        <a:t>art. 27 40+40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descr="Dont-Panic"/>
          <p:cNvPicPr>
            <a:picLocks noChangeAspect="1" noChangeArrowheads="1"/>
          </p:cNvPicPr>
          <p:nvPr/>
        </p:nvPicPr>
        <p:blipFill>
          <a:blip r:embed="rId2" cstate="print"/>
          <a:srcRect/>
          <a:stretch>
            <a:fillRect/>
          </a:stretch>
        </p:blipFill>
        <p:spPr>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836712"/>
          </a:xfrm>
        </p:spPr>
        <p:txBody>
          <a:bodyPr/>
          <a:lstStyle/>
          <a:p>
            <a:pPr algn="ctr"/>
            <a:r>
              <a:rPr lang="it-IT" dirty="0" smtClean="0"/>
              <a:t>La “nostra” autonomia</a:t>
            </a:r>
            <a:endParaRPr lang="it-IT" dirty="0"/>
          </a:p>
        </p:txBody>
      </p:sp>
      <p:sp>
        <p:nvSpPr>
          <p:cNvPr id="3" name="Segnaposto contenuto 2"/>
          <p:cNvSpPr>
            <a:spLocks noGrp="1"/>
          </p:cNvSpPr>
          <p:nvPr>
            <p:ph sz="quarter" idx="1"/>
          </p:nvPr>
        </p:nvSpPr>
        <p:spPr>
          <a:xfrm>
            <a:off x="251520" y="908720"/>
            <a:ext cx="8640960" cy="5546088"/>
          </a:xfrm>
        </p:spPr>
        <p:txBody>
          <a:bodyPr>
            <a:normAutofit lnSpcReduction="10000"/>
          </a:bodyPr>
          <a:lstStyle/>
          <a:p>
            <a:pPr marL="514350" indent="-514350">
              <a:buFont typeface="+mj-lt"/>
              <a:buAutoNum type="arabicPeriod"/>
            </a:pPr>
            <a:r>
              <a:rPr lang="it-IT" sz="3200" dirty="0" smtClean="0"/>
              <a:t>Analisi del contesto</a:t>
            </a:r>
          </a:p>
          <a:p>
            <a:pPr marL="514350" indent="-514350">
              <a:buFont typeface="+mj-lt"/>
              <a:buAutoNum type="arabicPeriod"/>
            </a:pPr>
            <a:r>
              <a:rPr lang="it-IT" sz="3200" dirty="0" smtClean="0"/>
              <a:t>Marchio SAPERI</a:t>
            </a:r>
          </a:p>
          <a:p>
            <a:pPr marL="514350" indent="-514350">
              <a:buFont typeface="+mj-lt"/>
              <a:buAutoNum type="arabicPeriod"/>
            </a:pPr>
            <a:r>
              <a:rPr lang="it-IT" sz="3200" dirty="0" smtClean="0"/>
              <a:t>Protocollo d’INTESA con Associazioni e </a:t>
            </a:r>
            <a:r>
              <a:rPr lang="it-IT" sz="3200" dirty="0" err="1" smtClean="0"/>
              <a:t>EE.LL</a:t>
            </a:r>
            <a:endParaRPr lang="it-IT" sz="3200" dirty="0" smtClean="0"/>
          </a:p>
          <a:p>
            <a:pPr marL="514350" indent="-514350">
              <a:buFont typeface="+mj-lt"/>
              <a:buAutoNum type="arabicPeriod"/>
            </a:pPr>
            <a:r>
              <a:rPr lang="it-IT" sz="3200" dirty="0" smtClean="0"/>
              <a:t>Organizzazione STAFF e COMMISSIONI</a:t>
            </a:r>
          </a:p>
          <a:p>
            <a:pPr marL="514350" indent="-514350">
              <a:buFont typeface="+mj-lt"/>
              <a:buAutoNum type="arabicPeriod"/>
            </a:pPr>
            <a:r>
              <a:rPr lang="it-IT" sz="3200" dirty="0" smtClean="0"/>
              <a:t>FALDONE SICUREZZA E QUALITA’</a:t>
            </a:r>
          </a:p>
          <a:p>
            <a:pPr marL="514350" indent="-514350">
              <a:buFont typeface="+mj-lt"/>
              <a:buAutoNum type="arabicPeriod"/>
            </a:pPr>
            <a:r>
              <a:rPr lang="it-IT" sz="3200" dirty="0" smtClean="0"/>
              <a:t>BILANCIO SOCIALE </a:t>
            </a:r>
            <a:r>
              <a:rPr lang="it-IT" sz="3200" dirty="0" smtClean="0"/>
              <a:t>(anche in RETE)E </a:t>
            </a:r>
            <a:r>
              <a:rPr lang="it-IT" sz="3200" dirty="0" smtClean="0"/>
              <a:t>SGS</a:t>
            </a:r>
          </a:p>
          <a:p>
            <a:pPr marL="514350" indent="-514350">
              <a:buFont typeface="+mj-lt"/>
              <a:buAutoNum type="arabicPeriod"/>
            </a:pPr>
            <a:r>
              <a:rPr lang="it-IT" sz="3200" dirty="0" smtClean="0"/>
              <a:t>COMMISSIONE SAPERI ESSENZIALI per prove e valutazioni in continuità</a:t>
            </a:r>
          </a:p>
          <a:p>
            <a:pPr marL="514350" indent="-514350">
              <a:buFont typeface="+mj-lt"/>
              <a:buAutoNum type="arabicPeriod"/>
            </a:pPr>
            <a:r>
              <a:rPr lang="it-IT" sz="3200" dirty="0" smtClean="0"/>
              <a:t>Progetto IND12</a:t>
            </a:r>
            <a:endParaRPr lang="it-IT" dirty="0" smtClean="0"/>
          </a:p>
          <a:p>
            <a:pPr marL="514350" indent="-514350">
              <a:buFont typeface="+mj-lt"/>
              <a:buAutoNum type="arabicPeriod"/>
            </a:pP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rot="21096121">
            <a:off x="408341" y="1921080"/>
            <a:ext cx="8075655" cy="1754326"/>
          </a:xfrm>
          <a:prstGeom prst="rect">
            <a:avLst/>
          </a:prstGeom>
          <a:noFill/>
        </p:spPr>
        <p:txBody>
          <a:bodyPr wrap="square" lIns="91440" tIns="45720" rIns="91440" bIns="45720">
            <a:spAutoFit/>
          </a:bodyPr>
          <a:lstStyle/>
          <a:p>
            <a:pPr algn="ctr"/>
            <a:r>
              <a:rPr lang="it-IT"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Grazie per l’attenzione!</a:t>
            </a:r>
            <a:endParaRPr lang="it-IT"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251520" y="0"/>
            <a:ext cx="8496944" cy="6858000"/>
          </a:xfrm>
        </p:spPr>
        <p:txBody>
          <a:bodyPr>
            <a:normAutofit fontScale="62500" lnSpcReduction="20000"/>
          </a:bodyPr>
          <a:lstStyle/>
          <a:p>
            <a:pPr>
              <a:buNone/>
            </a:pPr>
            <a:r>
              <a:rPr lang="it-IT" sz="3700" b="1" dirty="0" smtClean="0"/>
              <a:t>Trasferibilità del progetto.</a:t>
            </a:r>
            <a:endParaRPr lang="it-IT" sz="3700" dirty="0" smtClean="0"/>
          </a:p>
          <a:p>
            <a:pPr>
              <a:buNone/>
            </a:pPr>
            <a:endParaRPr lang="it-IT" sz="3700" dirty="0" smtClean="0"/>
          </a:p>
          <a:p>
            <a:pPr algn="just">
              <a:buNone/>
            </a:pPr>
            <a:r>
              <a:rPr lang="it-IT" sz="3700" dirty="0" smtClean="0"/>
              <a:t>La trasferibilità poiché è un’azione importante del progetto stesso si snoderà attraverso le seguenti operazioni:</a:t>
            </a:r>
          </a:p>
          <a:p>
            <a:pPr algn="just">
              <a:buNone/>
            </a:pPr>
            <a:endParaRPr lang="it-IT" sz="3700" dirty="0" smtClean="0"/>
          </a:p>
          <a:p>
            <a:pPr lvl="0" algn="just"/>
            <a:r>
              <a:rPr lang="it-IT" sz="3700" dirty="0" smtClean="0"/>
              <a:t>Lettera circolare di informazione </a:t>
            </a:r>
            <a:r>
              <a:rPr lang="it-IT" sz="3700" dirty="0" smtClean="0"/>
              <a:t>rivolta </a:t>
            </a:r>
            <a:r>
              <a:rPr lang="it-IT" sz="3700" dirty="0" smtClean="0"/>
              <a:t>a tutte le componenti scolastiche</a:t>
            </a:r>
          </a:p>
          <a:p>
            <a:pPr lvl="0" algn="just"/>
            <a:r>
              <a:rPr lang="it-IT" sz="3700" dirty="0" smtClean="0"/>
              <a:t>Comunicazione iniziale dell’avvio delle attività (con sintesi dell’articolazione del progetto) sul sito Web della </a:t>
            </a:r>
            <a:r>
              <a:rPr lang="it-IT" sz="3700" dirty="0" smtClean="0"/>
              <a:t>scuola</a:t>
            </a:r>
            <a:endParaRPr lang="it-IT" sz="3700" dirty="0" smtClean="0"/>
          </a:p>
          <a:p>
            <a:pPr lvl="0" algn="just"/>
            <a:r>
              <a:rPr lang="it-IT" sz="3700" dirty="0" smtClean="0"/>
              <a:t>Incontro con i coordinatori di plesso/classe per </a:t>
            </a:r>
            <a:r>
              <a:rPr lang="it-IT" sz="3700" dirty="0" smtClean="0"/>
              <a:t>la pubblicizzazione dei </a:t>
            </a:r>
            <a:r>
              <a:rPr lang="it-IT" sz="3700" dirty="0" smtClean="0"/>
              <a:t>risultati</a:t>
            </a:r>
            <a:r>
              <a:rPr lang="it-IT" sz="3700" dirty="0" smtClean="0"/>
              <a:t>.</a:t>
            </a:r>
            <a:endParaRPr lang="it-IT" sz="3700" dirty="0" smtClean="0"/>
          </a:p>
          <a:p>
            <a:pPr lvl="0" algn="just"/>
            <a:r>
              <a:rPr lang="it-IT" sz="3700" dirty="0" smtClean="0"/>
              <a:t>Comunicazione della conclusione del progetto alle scuole,alle associazioni e agli enti del privato sociale presenti nel territorio circostante attraverso organismi di stampa locali</a:t>
            </a:r>
          </a:p>
          <a:p>
            <a:pPr lvl="0" algn="just"/>
            <a:r>
              <a:rPr lang="it-IT" sz="3700" dirty="0" smtClean="0"/>
              <a:t>Divulgazione </a:t>
            </a:r>
            <a:r>
              <a:rPr lang="it-IT" sz="3700" dirty="0" smtClean="0"/>
              <a:t>del prodotto </a:t>
            </a:r>
            <a:r>
              <a:rPr lang="it-IT" sz="3700" dirty="0" smtClean="0"/>
              <a:t>attraverso </a:t>
            </a:r>
            <a:r>
              <a:rPr lang="it-IT" sz="3700" dirty="0" smtClean="0"/>
              <a:t>la sua pubblicazione sul sito Web della </a:t>
            </a:r>
            <a:r>
              <a:rPr lang="it-IT" sz="3700" dirty="0" smtClean="0"/>
              <a:t>scuola.</a:t>
            </a:r>
          </a:p>
          <a:p>
            <a:pPr lvl="0" algn="just"/>
            <a:r>
              <a:rPr lang="it-IT" sz="3700" dirty="0" smtClean="0"/>
              <a:t>Costante controllo per inserire la documentazione “nuova”</a:t>
            </a:r>
            <a:endParaRPr lang="it-IT" sz="3700" dirty="0" smtClean="0"/>
          </a:p>
          <a:p>
            <a:pPr algn="just">
              <a:buNone/>
            </a:pPr>
            <a:r>
              <a:rPr lang="it-IT" sz="3700" dirty="0" smtClean="0"/>
              <a:t>  </a:t>
            </a:r>
            <a:endParaRPr lang="it-IT" dirty="0" smtClean="0"/>
          </a:p>
          <a:p>
            <a:pPr algn="just">
              <a:buNone/>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39552" y="404664"/>
            <a:ext cx="7776864" cy="5904656"/>
          </a:xfrm>
        </p:spPr>
        <p:txBody>
          <a:bodyPr/>
          <a:lstStyle/>
          <a:p>
            <a:pPr algn="ctr">
              <a:buNone/>
            </a:pPr>
            <a:r>
              <a:rPr lang="it-IT" sz="4400" dirty="0" smtClean="0"/>
              <a:t>la </a:t>
            </a:r>
            <a:r>
              <a:rPr lang="it-IT" sz="4400" dirty="0" smtClean="0"/>
              <a:t>trasferibilità</a:t>
            </a:r>
          </a:p>
          <a:p>
            <a:pPr algn="just">
              <a:buNone/>
            </a:pPr>
            <a:endParaRPr lang="it-IT" dirty="0" smtClean="0"/>
          </a:p>
          <a:p>
            <a:pPr algn="just">
              <a:buNone/>
            </a:pPr>
            <a:endParaRPr lang="it-IT" dirty="0" smtClean="0"/>
          </a:p>
          <a:p>
            <a:pPr algn="just">
              <a:buFont typeface="Wingdings" pitchFamily="2" charset="2"/>
              <a:buChar char="§"/>
            </a:pPr>
            <a:r>
              <a:rPr lang="it-IT" sz="3600" dirty="0" smtClean="0"/>
              <a:t>in </a:t>
            </a:r>
            <a:r>
              <a:rPr lang="it-IT" sz="3600" dirty="0" smtClean="0"/>
              <a:t>particolare dati oggettivi, </a:t>
            </a:r>
            <a:endParaRPr lang="it-IT" sz="3600" dirty="0" smtClean="0"/>
          </a:p>
          <a:p>
            <a:pPr algn="just">
              <a:buFont typeface="Wingdings" pitchFamily="2" charset="2"/>
              <a:buChar char="§"/>
            </a:pPr>
            <a:r>
              <a:rPr lang="it-IT" sz="3600" dirty="0" smtClean="0"/>
              <a:t>strumenti </a:t>
            </a:r>
            <a:r>
              <a:rPr lang="it-IT" sz="3600" dirty="0" smtClean="0"/>
              <a:t>utilizzati ed evidenze sul problema</a:t>
            </a:r>
            <a:r>
              <a:rPr lang="it-IT" sz="3600" dirty="0" smtClean="0"/>
              <a:t>,</a:t>
            </a:r>
          </a:p>
          <a:p>
            <a:pPr algn="just">
              <a:buFont typeface="Wingdings" pitchFamily="2" charset="2"/>
              <a:buChar char="§"/>
            </a:pPr>
            <a:r>
              <a:rPr lang="it-IT" sz="3600" dirty="0" smtClean="0"/>
              <a:t> </a:t>
            </a:r>
            <a:r>
              <a:rPr lang="it-IT" sz="3600" dirty="0" smtClean="0"/>
              <a:t>sulla ricerca delle cause e sull'efficacia del percorso. </a:t>
            </a:r>
          </a:p>
          <a:p>
            <a:pPr>
              <a:buNone/>
            </a:pP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79512" y="332656"/>
            <a:ext cx="8424936" cy="6336704"/>
          </a:xfrm>
        </p:spPr>
        <p:txBody>
          <a:bodyPr>
            <a:normAutofit fontScale="55000" lnSpcReduction="20000"/>
          </a:bodyPr>
          <a:lstStyle/>
          <a:p>
            <a:pPr>
              <a:buNone/>
            </a:pPr>
            <a:r>
              <a:rPr lang="it-IT" b="1" dirty="0" smtClean="0"/>
              <a:t>LA </a:t>
            </a:r>
            <a:r>
              <a:rPr lang="it-IT" b="1" dirty="0" err="1" smtClean="0"/>
              <a:t>DOCUMENTAZIONE……</a:t>
            </a:r>
            <a:r>
              <a:rPr lang="it-IT" b="1" dirty="0" smtClean="0"/>
              <a:t> </a:t>
            </a:r>
            <a:r>
              <a:rPr lang="it-IT" b="1" dirty="0" smtClean="0"/>
              <a:t>SOTTO CONTROLLO </a:t>
            </a:r>
            <a:endParaRPr lang="it-IT" dirty="0"/>
          </a:p>
          <a:p>
            <a:pPr>
              <a:buNone/>
            </a:pPr>
            <a:endParaRPr lang="it-IT" dirty="0"/>
          </a:p>
          <a:p>
            <a:pPr algn="just">
              <a:buNone/>
            </a:pPr>
            <a:r>
              <a:rPr lang="it-IT" sz="2900" dirty="0"/>
              <a:t>La Procedura per la tenuta sotto controllo della documentazione interna all’Istituto è una buona pratica trasferibile anche in altri </a:t>
            </a:r>
            <a:r>
              <a:rPr lang="it-IT" sz="2900" dirty="0" smtClean="0"/>
              <a:t>contesti. Buona </a:t>
            </a:r>
            <a:r>
              <a:rPr lang="it-IT" sz="2900" dirty="0"/>
              <a:t>pratica in quanto è un modello organizzativo che ha consentito </a:t>
            </a:r>
            <a:r>
              <a:rPr lang="it-IT" sz="2900" dirty="0" smtClean="0"/>
              <a:t>di:</a:t>
            </a:r>
          </a:p>
          <a:p>
            <a:pPr algn="just">
              <a:buNone/>
            </a:pPr>
            <a:endParaRPr lang="it-IT" sz="2900" dirty="0" smtClean="0"/>
          </a:p>
          <a:p>
            <a:pPr algn="just"/>
            <a:r>
              <a:rPr lang="it-IT" sz="2900" dirty="0" smtClean="0"/>
              <a:t> migliorare </a:t>
            </a:r>
            <a:r>
              <a:rPr lang="it-IT" sz="2900" dirty="0"/>
              <a:t>il controllo e la divulgazione della </a:t>
            </a:r>
            <a:r>
              <a:rPr lang="it-IT" sz="2900" dirty="0" smtClean="0"/>
              <a:t>documentazione</a:t>
            </a:r>
          </a:p>
          <a:p>
            <a:pPr algn="just"/>
            <a:r>
              <a:rPr lang="it-IT" sz="2900" dirty="0" smtClean="0"/>
              <a:t> agevolare </a:t>
            </a:r>
            <a:r>
              <a:rPr lang="it-IT" sz="2900" dirty="0"/>
              <a:t>l’utilizzo della documentazione </a:t>
            </a:r>
            <a:endParaRPr lang="it-IT" sz="2900" dirty="0" smtClean="0"/>
          </a:p>
          <a:p>
            <a:pPr algn="just"/>
            <a:r>
              <a:rPr lang="it-IT" sz="2900" dirty="0" smtClean="0"/>
              <a:t>favorire </a:t>
            </a:r>
            <a:r>
              <a:rPr lang="it-IT" sz="2900" dirty="0"/>
              <a:t>la corretta archiviazione della documentazione </a:t>
            </a:r>
            <a:endParaRPr lang="it-IT" sz="2900" dirty="0" smtClean="0"/>
          </a:p>
          <a:p>
            <a:pPr algn="just"/>
            <a:endParaRPr lang="it-IT" sz="2900" dirty="0"/>
          </a:p>
          <a:p>
            <a:pPr algn="just">
              <a:buNone/>
            </a:pPr>
            <a:r>
              <a:rPr lang="it-IT" sz="2900" dirty="0"/>
              <a:t>In quanto buona pratica da trasferire risponde a requisiti di efficacia rispetto agli obiettivi perseguiti. E’ riproducibile in situazioni analoghe ed è trasferibile di fronte a problemi analoghi ma in situazioni diverse, nonché produce cambiamenti significativi e visibili nell’organizzazione e nel sistema di riferimento</a:t>
            </a:r>
            <a:r>
              <a:rPr lang="it-IT" sz="2900" dirty="0" smtClean="0"/>
              <a:t>.</a:t>
            </a:r>
          </a:p>
          <a:p>
            <a:pPr algn="just">
              <a:buNone/>
            </a:pPr>
            <a:endParaRPr lang="it-IT" sz="2900" dirty="0"/>
          </a:p>
          <a:p>
            <a:pPr algn="just"/>
            <a:r>
              <a:rPr lang="it-IT" sz="2900" dirty="0"/>
              <a:t>Per trasferire una buona pratica in termini di efficacia è necessario analizzare i punti di forza e le criticità riscontrate, esaminare gli effetti mantenuti nel tempo, porre attenzione all’adeguamento della buona pratica al nuovo contesto, prevedere eventuali modifiche al fine di modellare la buona pratica nel nuovo contesto, analizzare i risultati ottenuti nel processo di trasferimento.</a:t>
            </a:r>
          </a:p>
          <a:p>
            <a:pPr algn="just"/>
            <a:r>
              <a:rPr lang="it-IT" sz="2900" dirty="0"/>
              <a:t>Il trasferimento fa sì che le buone pratiche non siano fini a se stesse ma assumano un doppio ruolo: siano  strumento di miglioramento del sistema organizzativo e strumento di ricerca di nuove buone pratiche per il miglioramento continuo.</a:t>
            </a:r>
          </a:p>
          <a:p>
            <a:pPr>
              <a:buNone/>
            </a:pPr>
            <a:endParaRPr lang="it-IT" sz="2900" dirty="0" smtClean="0"/>
          </a:p>
          <a:p>
            <a:endParaRPr lang="it-IT" dirty="0"/>
          </a:p>
          <a:p>
            <a:pPr>
              <a:buNone/>
            </a:pP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850106"/>
          </a:xfrm>
        </p:spPr>
        <p:txBody>
          <a:bodyPr/>
          <a:lstStyle/>
          <a:p>
            <a:r>
              <a:rPr lang="it-IT" dirty="0" smtClean="0"/>
              <a:t>Cosa abbiamo fatto</a:t>
            </a:r>
            <a:endParaRPr lang="it-IT" dirty="0"/>
          </a:p>
        </p:txBody>
      </p:sp>
      <p:sp>
        <p:nvSpPr>
          <p:cNvPr id="3" name="Segnaposto contenuto 2"/>
          <p:cNvSpPr>
            <a:spLocks noGrp="1"/>
          </p:cNvSpPr>
          <p:nvPr>
            <p:ph sz="quarter" idx="1"/>
          </p:nvPr>
        </p:nvSpPr>
        <p:spPr>
          <a:xfrm>
            <a:off x="467544" y="1268760"/>
            <a:ext cx="7467600" cy="4873752"/>
          </a:xfrm>
        </p:spPr>
        <p:txBody>
          <a:bodyPr>
            <a:normAutofit/>
          </a:bodyPr>
          <a:lstStyle/>
          <a:p>
            <a:pPr algn="just">
              <a:buNone/>
            </a:pPr>
            <a:r>
              <a:rPr lang="it-IT" sz="4400" dirty="0" smtClean="0"/>
              <a:t>Ordinamento, archiviazione e catalogazione documentale: i sistemi utilizzati per tenere sotto controllo i documenti per la gestione delle procedure e i dati.</a:t>
            </a:r>
            <a:endParaRPr lang="it-IT"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ext Box 2"/>
          <p:cNvSpPr txBox="1">
            <a:spLocks noChangeArrowheads="1"/>
          </p:cNvSpPr>
          <p:nvPr/>
        </p:nvSpPr>
        <p:spPr bwMode="auto">
          <a:xfrm>
            <a:off x="381000" y="2205038"/>
            <a:ext cx="8382000" cy="4325937"/>
          </a:xfrm>
          <a:prstGeom prst="rect">
            <a:avLst/>
          </a:prstGeom>
          <a:noFill/>
          <a:ln w="12700" cap="sq">
            <a:noFill/>
            <a:miter lim="800000"/>
            <a:headEnd type="none" w="sm" len="sm"/>
            <a:tailEnd type="none" w="sm" len="sm"/>
          </a:ln>
          <a:effectLst/>
        </p:spPr>
        <p:txBody>
          <a:bodyPr>
            <a:spAutoFit/>
          </a:bodyPr>
          <a:lstStyle/>
          <a:p>
            <a:pPr marL="373063" indent="-373063" algn="ctr">
              <a:buClr>
                <a:srgbClr val="FFFF99"/>
              </a:buClr>
              <a:buFont typeface="Wingdings" pitchFamily="2" charset="2"/>
              <a:buNone/>
            </a:pPr>
            <a:r>
              <a:rPr kumimoji="0" lang="it-IT" sz="4000" b="1">
                <a:solidFill>
                  <a:srgbClr val="FFFF00"/>
                </a:solidFill>
              </a:rPr>
              <a:t>Lo sfondo</a:t>
            </a:r>
          </a:p>
          <a:p>
            <a:pPr marL="373063" indent="-373063" algn="ctr">
              <a:buClr>
                <a:srgbClr val="FFFF99"/>
              </a:buClr>
              <a:buFont typeface="Wingdings" pitchFamily="2" charset="2"/>
              <a:buNone/>
            </a:pPr>
            <a:endParaRPr kumimoji="0" lang="it-IT" sz="4000">
              <a:solidFill>
                <a:srgbClr val="FFFF00"/>
              </a:solidFill>
            </a:endParaRPr>
          </a:p>
          <a:p>
            <a:pPr marL="373063" indent="-373063" algn="just">
              <a:buClr>
                <a:srgbClr val="FFFF99"/>
              </a:buClr>
              <a:buFont typeface="Wingdings" pitchFamily="2" charset="2"/>
              <a:buChar char="Ø"/>
            </a:pPr>
            <a:r>
              <a:rPr kumimoji="0" lang="it-IT" sz="2200" b="1">
                <a:solidFill>
                  <a:srgbClr val="FFFF00"/>
                </a:solidFill>
              </a:rPr>
              <a:t>Policentrismo formativo</a:t>
            </a:r>
          </a:p>
          <a:p>
            <a:pPr marL="373063" indent="-373063" algn="just">
              <a:buClr>
                <a:srgbClr val="FFFF99"/>
              </a:buClr>
              <a:buFont typeface="Wingdings" pitchFamily="2" charset="2"/>
              <a:buChar char="Ø"/>
            </a:pPr>
            <a:endParaRPr kumimoji="0" lang="it-IT" sz="2200">
              <a:solidFill>
                <a:srgbClr val="FFFF00"/>
              </a:solidFill>
            </a:endParaRPr>
          </a:p>
          <a:p>
            <a:pPr marL="373063" indent="-373063" algn="just">
              <a:buClr>
                <a:srgbClr val="FFFF99"/>
              </a:buClr>
              <a:buFont typeface="Wingdings" pitchFamily="2" charset="2"/>
              <a:buChar char="Ø"/>
            </a:pPr>
            <a:r>
              <a:rPr kumimoji="0" lang="it-IT" sz="2200" b="1">
                <a:solidFill>
                  <a:srgbClr val="FFFF00"/>
                </a:solidFill>
              </a:rPr>
              <a:t>Crescita di importanza del capitale umano</a:t>
            </a:r>
          </a:p>
          <a:p>
            <a:pPr marL="373063" indent="-373063" algn="just">
              <a:buClr>
                <a:srgbClr val="FFFF99"/>
              </a:buClr>
              <a:buFont typeface="Wingdings" pitchFamily="2" charset="2"/>
              <a:buChar char="Ø"/>
            </a:pPr>
            <a:endParaRPr kumimoji="0" lang="it-IT" sz="2200" b="1">
              <a:solidFill>
                <a:srgbClr val="FFFF00"/>
              </a:solidFill>
            </a:endParaRPr>
          </a:p>
          <a:p>
            <a:pPr marL="373063" indent="-373063" algn="just">
              <a:buClr>
                <a:srgbClr val="FFFF99"/>
              </a:buClr>
              <a:buFont typeface="Wingdings" pitchFamily="2" charset="2"/>
              <a:buChar char="Ø"/>
            </a:pPr>
            <a:r>
              <a:rPr kumimoji="0" lang="it-IT" sz="2200" b="1">
                <a:solidFill>
                  <a:srgbClr val="FFFF00"/>
                </a:solidFill>
              </a:rPr>
              <a:t>Autonomia scolastica: responsabilità e sussidiarietà</a:t>
            </a:r>
          </a:p>
          <a:p>
            <a:pPr marL="373063" indent="-373063" algn="just">
              <a:buClr>
                <a:srgbClr val="FFFF99"/>
              </a:buClr>
              <a:buFont typeface="Wingdings" pitchFamily="2" charset="2"/>
              <a:buChar char="Ø"/>
            </a:pPr>
            <a:endParaRPr kumimoji="0" lang="it-IT" sz="2200" b="1">
              <a:solidFill>
                <a:srgbClr val="FFFF00"/>
              </a:solidFill>
            </a:endParaRPr>
          </a:p>
          <a:p>
            <a:pPr marL="373063" indent="-373063" algn="just">
              <a:buClr>
                <a:srgbClr val="FFFF99"/>
              </a:buClr>
              <a:buFont typeface="Wingdings" pitchFamily="2" charset="2"/>
              <a:buChar char="Ø"/>
            </a:pPr>
            <a:r>
              <a:rPr kumimoji="0" lang="it-IT" sz="2200" b="1">
                <a:solidFill>
                  <a:srgbClr val="FFFF00"/>
                </a:solidFill>
              </a:rPr>
              <a:t>La specificità del Dirigente scolastico</a:t>
            </a:r>
          </a:p>
          <a:p>
            <a:pPr marL="373063" indent="-373063" algn="just">
              <a:buClr>
                <a:srgbClr val="FFFF99"/>
              </a:buClr>
              <a:buFont typeface="Wingdings" pitchFamily="2" charset="2"/>
              <a:buNone/>
            </a:pPr>
            <a:r>
              <a:rPr kumimoji="0" lang="it-IT" sz="2200" b="1">
                <a:solidFill>
                  <a:srgbClr val="FFFF00"/>
                </a:solidFill>
              </a:rPr>
              <a:t> </a:t>
            </a:r>
            <a:endParaRPr kumimoji="0" lang="it-IT" sz="2200">
              <a:solidFill>
                <a:srgbClr val="FFFF00"/>
              </a:solidFill>
            </a:endParaRPr>
          </a:p>
        </p:txBody>
      </p:sp>
      <p:sp>
        <p:nvSpPr>
          <p:cNvPr id="222211" name="Text Box 3"/>
          <p:cNvSpPr txBox="1">
            <a:spLocks noChangeArrowheads="1"/>
          </p:cNvSpPr>
          <p:nvPr/>
        </p:nvSpPr>
        <p:spPr bwMode="auto">
          <a:xfrm>
            <a:off x="304800" y="476250"/>
            <a:ext cx="8610600" cy="976313"/>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it-IT" sz="2800" b="1">
                <a:solidFill>
                  <a:srgbClr val="FFFF99"/>
                </a:solidFill>
              </a:rPr>
              <a:t>L’AUTONOMIA SCOLASTICA</a:t>
            </a:r>
          </a:p>
          <a:p>
            <a:pPr algn="ctr">
              <a:spcBef>
                <a:spcPct val="50000"/>
              </a:spcBef>
            </a:pPr>
            <a:r>
              <a:rPr lang="it-IT" sz="2000" b="1">
                <a:solidFill>
                  <a:srgbClr val="FFFF99"/>
                </a:solidFill>
              </a:rPr>
              <a:t>aspetto chiave del processo di rinnovamento culturale </a:t>
            </a:r>
            <a:endParaRPr lang="it-IT" sz="2000"/>
          </a:p>
        </p:txBody>
      </p:sp>
      <p:sp>
        <p:nvSpPr>
          <p:cNvPr id="222215" name="Rectangle 7"/>
          <p:cNvSpPr>
            <a:spLocks noChangeArrowheads="1"/>
          </p:cNvSpPr>
          <p:nvPr/>
        </p:nvSpPr>
        <p:spPr bwMode="auto">
          <a:xfrm>
            <a:off x="7654925" y="6122988"/>
            <a:ext cx="184150" cy="641350"/>
          </a:xfrm>
          <a:prstGeom prst="rect">
            <a:avLst/>
          </a:prstGeom>
          <a:noFill/>
          <a:ln w="12700" cap="sq">
            <a:noFill/>
            <a:miter lim="800000"/>
            <a:headEnd type="none" w="sm" len="sm"/>
            <a:tailEnd type="none" w="sm" len="sm"/>
          </a:ln>
          <a:effectLst/>
        </p:spPr>
        <p:txBody>
          <a:bodyPr wrap="none">
            <a:spAutoFit/>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2211"/>
                                        </p:tgtEl>
                                        <p:attrNameLst>
                                          <p:attrName>style.visibility</p:attrName>
                                        </p:attrNameLst>
                                      </p:cBhvr>
                                      <p:to>
                                        <p:strVal val="visible"/>
                                      </p:to>
                                    </p:set>
                                    <p:animEffect transition="in" filter="dissolve">
                                      <p:cBhvr>
                                        <p:cTn id="7" dur="500"/>
                                        <p:tgtEl>
                                          <p:spTgt spid="2222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22210">
                                            <p:txEl>
                                              <p:pRg st="0" end="0"/>
                                            </p:txEl>
                                          </p:spTgt>
                                        </p:tgtEl>
                                        <p:attrNameLst>
                                          <p:attrName>style.visibility</p:attrName>
                                        </p:attrNameLst>
                                      </p:cBhvr>
                                      <p:to>
                                        <p:strVal val="visible"/>
                                      </p:to>
                                    </p:set>
                                    <p:animEffect transition="in" filter="blinds(vertical)">
                                      <p:cBhvr>
                                        <p:cTn id="12" dur="500"/>
                                        <p:tgtEl>
                                          <p:spTgt spid="2222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22210">
                                            <p:txEl>
                                              <p:pRg st="2" end="2"/>
                                            </p:txEl>
                                          </p:spTgt>
                                        </p:tgtEl>
                                        <p:attrNameLst>
                                          <p:attrName>style.visibility</p:attrName>
                                        </p:attrNameLst>
                                      </p:cBhvr>
                                      <p:to>
                                        <p:strVal val="visible"/>
                                      </p:to>
                                    </p:set>
                                    <p:animEffect transition="in" filter="blinds(vertical)">
                                      <p:cBhvr>
                                        <p:cTn id="17" dur="500"/>
                                        <p:tgtEl>
                                          <p:spTgt spid="2222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22210">
                                            <p:txEl>
                                              <p:pRg st="4" end="4"/>
                                            </p:txEl>
                                          </p:spTgt>
                                        </p:tgtEl>
                                        <p:attrNameLst>
                                          <p:attrName>style.visibility</p:attrName>
                                        </p:attrNameLst>
                                      </p:cBhvr>
                                      <p:to>
                                        <p:strVal val="visible"/>
                                      </p:to>
                                    </p:set>
                                    <p:animEffect transition="in" filter="blinds(vertical)">
                                      <p:cBhvr>
                                        <p:cTn id="22" dur="500"/>
                                        <p:tgtEl>
                                          <p:spTgt spid="2222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22210">
                                            <p:txEl>
                                              <p:pRg st="6" end="6"/>
                                            </p:txEl>
                                          </p:spTgt>
                                        </p:tgtEl>
                                        <p:attrNameLst>
                                          <p:attrName>style.visibility</p:attrName>
                                        </p:attrNameLst>
                                      </p:cBhvr>
                                      <p:to>
                                        <p:strVal val="visible"/>
                                      </p:to>
                                    </p:set>
                                    <p:animEffect transition="in" filter="blinds(vertical)">
                                      <p:cBhvr>
                                        <p:cTn id="27" dur="500"/>
                                        <p:tgtEl>
                                          <p:spTgt spid="22221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222210">
                                            <p:txEl>
                                              <p:pRg st="8" end="8"/>
                                            </p:txEl>
                                          </p:spTgt>
                                        </p:tgtEl>
                                        <p:attrNameLst>
                                          <p:attrName>style.visibility</p:attrName>
                                        </p:attrNameLst>
                                      </p:cBhvr>
                                      <p:to>
                                        <p:strVal val="visible"/>
                                      </p:to>
                                    </p:set>
                                    <p:animEffect transition="in" filter="blinds(vertical)">
                                      <p:cBhvr>
                                        <p:cTn id="32" dur="500"/>
                                        <p:tgtEl>
                                          <p:spTgt spid="222210">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222210">
                                            <p:txEl>
                                              <p:pRg st="9" end="9"/>
                                            </p:txEl>
                                          </p:spTgt>
                                        </p:tgtEl>
                                        <p:attrNameLst>
                                          <p:attrName>style.visibility</p:attrName>
                                        </p:attrNameLst>
                                      </p:cBhvr>
                                      <p:to>
                                        <p:strVal val="visible"/>
                                      </p:to>
                                    </p:set>
                                    <p:animEffect transition="in" filter="blinds(vertical)">
                                      <p:cBhvr>
                                        <p:cTn id="37" dur="500"/>
                                        <p:tgtEl>
                                          <p:spTgt spid="2222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build="p" autoUpdateAnimBg="0"/>
      <p:bldP spid="22221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ext Box 2"/>
          <p:cNvSpPr txBox="1">
            <a:spLocks noChangeArrowheads="1"/>
          </p:cNvSpPr>
          <p:nvPr/>
        </p:nvSpPr>
        <p:spPr bwMode="auto">
          <a:xfrm>
            <a:off x="0" y="787400"/>
            <a:ext cx="9144000" cy="482600"/>
          </a:xfrm>
          <a:prstGeom prst="rect">
            <a:avLst/>
          </a:prstGeom>
          <a:noFill/>
          <a:ln w="12700" cap="sq">
            <a:noFill/>
            <a:miter lim="800000"/>
            <a:headEnd type="none" w="sm" len="sm"/>
            <a:tailEnd type="none" w="sm" len="sm"/>
          </a:ln>
          <a:effectLst/>
        </p:spPr>
        <p:txBody>
          <a:bodyPr>
            <a:spAutoFit/>
          </a:bodyPr>
          <a:lstStyle/>
          <a:p>
            <a:pPr algn="ctr">
              <a:lnSpc>
                <a:spcPct val="80000"/>
              </a:lnSpc>
              <a:spcBef>
                <a:spcPct val="50000"/>
              </a:spcBef>
            </a:pPr>
            <a:r>
              <a:rPr kumimoji="0" lang="it-IT" sz="3200" b="1">
                <a:solidFill>
                  <a:srgbClr val="FFFF99"/>
                </a:solidFill>
              </a:rPr>
              <a:t>POLICENTRISMO  FORMATIVO</a:t>
            </a:r>
            <a:endParaRPr kumimoji="0" lang="it-IT" sz="2400" b="1"/>
          </a:p>
        </p:txBody>
      </p:sp>
      <p:sp>
        <p:nvSpPr>
          <p:cNvPr id="223235" name="Text Box 3"/>
          <p:cNvSpPr txBox="1">
            <a:spLocks noChangeArrowheads="1"/>
          </p:cNvSpPr>
          <p:nvPr/>
        </p:nvSpPr>
        <p:spPr bwMode="auto">
          <a:xfrm>
            <a:off x="457200" y="2716213"/>
            <a:ext cx="8382000" cy="2940050"/>
          </a:xfrm>
          <a:prstGeom prst="rect">
            <a:avLst/>
          </a:prstGeom>
          <a:noFill/>
          <a:ln w="12700" cap="sq">
            <a:noFill/>
            <a:miter lim="800000"/>
            <a:headEnd type="none" w="sm" len="sm"/>
            <a:tailEnd type="none" w="sm" len="sm"/>
          </a:ln>
          <a:effectLst/>
        </p:spPr>
        <p:txBody>
          <a:bodyPr>
            <a:spAutoFit/>
          </a:bodyPr>
          <a:lstStyle/>
          <a:p>
            <a:pPr marL="373063" indent="-373063" algn="just">
              <a:lnSpc>
                <a:spcPct val="130000"/>
              </a:lnSpc>
              <a:buClr>
                <a:srgbClr val="FFFF99"/>
              </a:buClr>
              <a:buFont typeface="Wingdings" pitchFamily="2" charset="2"/>
              <a:buChar char="¤"/>
            </a:pPr>
            <a:r>
              <a:rPr kumimoji="0" lang="it-IT" sz="2400" b="1">
                <a:solidFill>
                  <a:srgbClr val="FFFF00"/>
                </a:solidFill>
              </a:rPr>
              <a:t>Si moltiplicano i contesti in cui avviene la formazione</a:t>
            </a:r>
          </a:p>
          <a:p>
            <a:pPr marL="373063" indent="-373063" algn="just">
              <a:lnSpc>
                <a:spcPct val="130000"/>
              </a:lnSpc>
              <a:buClr>
                <a:srgbClr val="FFFF99"/>
              </a:buClr>
              <a:buFont typeface="Wingdings" pitchFamily="2" charset="2"/>
              <a:buNone/>
            </a:pPr>
            <a:endParaRPr kumimoji="0" lang="it-IT" sz="2400">
              <a:solidFill>
                <a:srgbClr val="FFFF00"/>
              </a:solidFill>
            </a:endParaRPr>
          </a:p>
          <a:p>
            <a:pPr marL="373063" indent="-373063" algn="just">
              <a:lnSpc>
                <a:spcPct val="130000"/>
              </a:lnSpc>
              <a:buClr>
                <a:srgbClr val="FFFF99"/>
              </a:buClr>
              <a:buFont typeface="Wingdings" pitchFamily="2" charset="2"/>
              <a:buChar char="¤"/>
            </a:pPr>
            <a:r>
              <a:rPr kumimoji="0" lang="it-IT" sz="2400" b="1">
                <a:solidFill>
                  <a:srgbClr val="FFFF00"/>
                </a:solidFill>
              </a:rPr>
              <a:t>Due scenari possibili per la scuola: rilancio o dissolvimento del ruolo (</a:t>
            </a:r>
            <a:r>
              <a:rPr kumimoji="0" lang="it-IT" sz="2400" b="1" i="1">
                <a:solidFill>
                  <a:srgbClr val="FFFF00"/>
                </a:solidFill>
              </a:rPr>
              <a:t>network society; moltiplicarsi di agenzie formative)</a:t>
            </a:r>
            <a:endParaRPr kumimoji="0" lang="it-IT" sz="2400" b="1">
              <a:solidFill>
                <a:srgbClr val="FFFF00"/>
              </a:solidFill>
            </a:endParaRPr>
          </a:p>
        </p:txBody>
      </p:sp>
      <p:sp>
        <p:nvSpPr>
          <p:cNvPr id="223236" name="Rectangle 4"/>
          <p:cNvSpPr>
            <a:spLocks noChangeArrowheads="1"/>
          </p:cNvSpPr>
          <p:nvPr/>
        </p:nvSpPr>
        <p:spPr bwMode="auto">
          <a:xfrm>
            <a:off x="2944813" y="6070600"/>
            <a:ext cx="184150" cy="641350"/>
          </a:xfrm>
          <a:prstGeom prst="rect">
            <a:avLst/>
          </a:prstGeom>
          <a:noFill/>
          <a:ln w="12700" cap="sq">
            <a:noFill/>
            <a:miter lim="800000"/>
            <a:headEnd type="none" w="sm" len="sm"/>
            <a:tailEnd type="none" w="sm" len="sm"/>
          </a:ln>
          <a:effectLst/>
        </p:spPr>
        <p:txBody>
          <a:bodyPr wrap="none">
            <a:spAutoFit/>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3234"/>
                                        </p:tgtEl>
                                        <p:attrNameLst>
                                          <p:attrName>style.visibility</p:attrName>
                                        </p:attrNameLst>
                                      </p:cBhvr>
                                      <p:to>
                                        <p:strVal val="visible"/>
                                      </p:to>
                                    </p:set>
                                    <p:animEffect transition="in" filter="dissolve">
                                      <p:cBhvr>
                                        <p:cTn id="7" dur="500"/>
                                        <p:tgtEl>
                                          <p:spTgt spid="22323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23235">
                                            <p:txEl>
                                              <p:pRg st="0" end="0"/>
                                            </p:txEl>
                                          </p:spTgt>
                                        </p:tgtEl>
                                        <p:attrNameLst>
                                          <p:attrName>style.visibility</p:attrName>
                                        </p:attrNameLst>
                                      </p:cBhvr>
                                      <p:to>
                                        <p:strVal val="visible"/>
                                      </p:to>
                                    </p:set>
                                    <p:animEffect transition="in" filter="box(out)">
                                      <p:cBhvr>
                                        <p:cTn id="12" dur="500"/>
                                        <p:tgtEl>
                                          <p:spTgt spid="2232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23235">
                                            <p:txEl>
                                              <p:pRg st="2" end="2"/>
                                            </p:txEl>
                                          </p:spTgt>
                                        </p:tgtEl>
                                        <p:attrNameLst>
                                          <p:attrName>style.visibility</p:attrName>
                                        </p:attrNameLst>
                                      </p:cBhvr>
                                      <p:to>
                                        <p:strVal val="visible"/>
                                      </p:to>
                                    </p:set>
                                    <p:animEffect transition="in" filter="box(out)">
                                      <p:cBhvr>
                                        <p:cTn id="17" dur="500"/>
                                        <p:tgtEl>
                                          <p:spTgt spid="2232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autoUpdateAnimBg="0"/>
      <p:bldP spid="22323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ext Box 2"/>
          <p:cNvSpPr txBox="1">
            <a:spLocks noChangeArrowheads="1"/>
          </p:cNvSpPr>
          <p:nvPr/>
        </p:nvSpPr>
        <p:spPr bwMode="auto">
          <a:xfrm>
            <a:off x="395288" y="260350"/>
            <a:ext cx="8305800" cy="579438"/>
          </a:xfrm>
          <a:prstGeom prst="rect">
            <a:avLst/>
          </a:prstGeom>
          <a:noFill/>
          <a:ln w="12700" cap="sq">
            <a:noFill/>
            <a:miter lim="800000"/>
            <a:headEnd type="none" w="sm" len="sm"/>
            <a:tailEnd type="none" w="sm" len="sm"/>
          </a:ln>
          <a:effectLst/>
        </p:spPr>
        <p:txBody>
          <a:bodyPr>
            <a:spAutoFit/>
          </a:bodyPr>
          <a:lstStyle/>
          <a:p>
            <a:pPr algn="ctr">
              <a:spcBef>
                <a:spcPct val="50000"/>
              </a:spcBef>
            </a:pPr>
            <a:r>
              <a:rPr kumimoji="0" lang="it-IT" sz="3200" b="1">
                <a:solidFill>
                  <a:srgbClr val="FFFF99"/>
                </a:solidFill>
              </a:rPr>
              <a:t>IL  CAPITALE  UMANO</a:t>
            </a:r>
            <a:endParaRPr kumimoji="0" lang="it-IT" sz="2400" b="1">
              <a:latin typeface="Times New Roman" pitchFamily="18" charset="0"/>
            </a:endParaRPr>
          </a:p>
        </p:txBody>
      </p:sp>
      <p:sp>
        <p:nvSpPr>
          <p:cNvPr id="224259" name="Text Box 3"/>
          <p:cNvSpPr txBox="1">
            <a:spLocks noChangeArrowheads="1"/>
          </p:cNvSpPr>
          <p:nvPr/>
        </p:nvSpPr>
        <p:spPr bwMode="auto">
          <a:xfrm>
            <a:off x="250825" y="1412875"/>
            <a:ext cx="8588375" cy="5004447"/>
          </a:xfrm>
          <a:prstGeom prst="rect">
            <a:avLst/>
          </a:prstGeom>
          <a:noFill/>
          <a:ln w="12700" cap="sq">
            <a:noFill/>
            <a:miter lim="800000"/>
            <a:headEnd type="none" w="sm" len="sm"/>
            <a:tailEnd type="none" w="sm" len="sm"/>
          </a:ln>
          <a:effectLst/>
        </p:spPr>
        <p:txBody>
          <a:bodyPr>
            <a:spAutoFit/>
          </a:bodyPr>
          <a:lstStyle/>
          <a:p>
            <a:pPr marL="457200" indent="-457200" algn="just">
              <a:lnSpc>
                <a:spcPct val="120000"/>
              </a:lnSpc>
            </a:pPr>
            <a:r>
              <a:rPr kumimoji="0" lang="it-IT" sz="2000" b="1" i="1" dirty="0"/>
              <a:t>      </a:t>
            </a:r>
            <a:r>
              <a:rPr kumimoji="0" lang="it-IT" sz="2000" b="1" i="1" dirty="0">
                <a:solidFill>
                  <a:srgbClr val="FFFF00"/>
                </a:solidFill>
              </a:rPr>
              <a:t>Le scuole autonome saranno credibili e otterranno il consenso e il sostegno  solo se sapranno dimostrare che sanno fare quel che promettono, in primo luogo essere giuste nei confronti di tutti gli studenti, senza nessuna discriminazione di sorta, e in secondo luogo aiutare tutti gli studenti a dare il massimo di se stessi nell’apprendimento, a sviluppare </a:t>
            </a:r>
            <a:r>
              <a:rPr lang="it-IT" sz="2000" b="1" i="1" dirty="0" smtClean="0">
                <a:solidFill>
                  <a:srgbClr val="FFFF00"/>
                </a:solidFill>
              </a:rPr>
              <a:t>al</a:t>
            </a:r>
            <a:r>
              <a:rPr kumimoji="0" lang="it-IT" sz="2000" b="1" i="1" dirty="0" smtClean="0">
                <a:solidFill>
                  <a:srgbClr val="FFFF00"/>
                </a:solidFill>
              </a:rPr>
              <a:t> </a:t>
            </a:r>
            <a:r>
              <a:rPr kumimoji="0" lang="it-IT" sz="2000" b="1" i="1" dirty="0">
                <a:solidFill>
                  <a:srgbClr val="FFFF00"/>
                </a:solidFill>
              </a:rPr>
              <a:t>meglio le loro conoscenze, ad avere fiducia in se stessi 	                           							</a:t>
            </a:r>
            <a:r>
              <a:rPr kumimoji="0" lang="it-IT" sz="1600" b="1" dirty="0">
                <a:solidFill>
                  <a:srgbClr val="FFFF00"/>
                </a:solidFill>
              </a:rPr>
              <a:t>(</a:t>
            </a:r>
            <a:r>
              <a:rPr kumimoji="0" lang="it-IT" sz="1600" b="1" dirty="0" err="1">
                <a:solidFill>
                  <a:srgbClr val="FFFF00"/>
                </a:solidFill>
              </a:rPr>
              <a:t>Bottani</a:t>
            </a:r>
            <a:r>
              <a:rPr kumimoji="0" lang="it-IT" sz="1600" b="1" dirty="0">
                <a:solidFill>
                  <a:srgbClr val="FFFF00"/>
                </a:solidFill>
              </a:rPr>
              <a:t>, 2003)</a:t>
            </a:r>
          </a:p>
          <a:p>
            <a:pPr marL="457200" indent="-457200" algn="just">
              <a:lnSpc>
                <a:spcPct val="120000"/>
              </a:lnSpc>
            </a:pPr>
            <a:endParaRPr kumimoji="0" lang="it-IT" sz="1600" b="1" dirty="0">
              <a:solidFill>
                <a:srgbClr val="FFFF00"/>
              </a:solidFill>
            </a:endParaRPr>
          </a:p>
          <a:p>
            <a:pPr marL="457200" indent="-457200" algn="just">
              <a:lnSpc>
                <a:spcPct val="120000"/>
              </a:lnSpc>
            </a:pPr>
            <a:r>
              <a:rPr kumimoji="0" lang="it-IT" sz="1800" b="1" dirty="0">
                <a:solidFill>
                  <a:srgbClr val="FFFF00"/>
                </a:solidFill>
              </a:rPr>
              <a:t>◊  Le sfide: disomogeneità territoriali; dispersione scolastica;  fenomeni di disadattamento e bullismo; bassa qualità dell’istruzione; difficoltà a completare gli studi universitari e/o a trovare lavoro</a:t>
            </a:r>
          </a:p>
          <a:p>
            <a:pPr marL="457200" indent="-457200" algn="just">
              <a:lnSpc>
                <a:spcPct val="120000"/>
              </a:lnSpc>
            </a:pPr>
            <a:endParaRPr kumimoji="0" lang="it-IT" sz="1800" b="1" dirty="0">
              <a:solidFill>
                <a:srgbClr val="FFFF00"/>
              </a:solidFill>
            </a:endParaRPr>
          </a:p>
          <a:p>
            <a:pPr marL="457200" indent="-457200" algn="just">
              <a:lnSpc>
                <a:spcPct val="120000"/>
              </a:lnSpc>
            </a:pPr>
            <a:endParaRPr kumimoji="0" lang="it-IT" sz="1800" b="1" dirty="0">
              <a:solidFill>
                <a:srgbClr val="FFFF00"/>
              </a:solidFill>
            </a:endParaRPr>
          </a:p>
        </p:txBody>
      </p:sp>
      <p:sp>
        <p:nvSpPr>
          <p:cNvPr id="224260" name="Rectangle 4"/>
          <p:cNvSpPr>
            <a:spLocks noChangeArrowheads="1"/>
          </p:cNvSpPr>
          <p:nvPr/>
        </p:nvSpPr>
        <p:spPr bwMode="auto">
          <a:xfrm>
            <a:off x="7373938" y="5907088"/>
            <a:ext cx="184150" cy="641350"/>
          </a:xfrm>
          <a:prstGeom prst="rect">
            <a:avLst/>
          </a:prstGeom>
          <a:noFill/>
          <a:ln w="12700" cap="sq">
            <a:noFill/>
            <a:miter lim="800000"/>
            <a:headEnd type="none" w="sm" len="sm"/>
            <a:tailEnd type="none" w="sm" len="sm"/>
          </a:ln>
          <a:effectLst/>
        </p:spPr>
        <p:txBody>
          <a:bodyPr wrap="none">
            <a:spAutoFit/>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4258"/>
                                        </p:tgtEl>
                                        <p:attrNameLst>
                                          <p:attrName>style.visibility</p:attrName>
                                        </p:attrNameLst>
                                      </p:cBhvr>
                                      <p:to>
                                        <p:strVal val="visible"/>
                                      </p:to>
                                    </p:set>
                                    <p:animEffect transition="in" filter="dissolve">
                                      <p:cBhvr>
                                        <p:cTn id="7" dur="500"/>
                                        <p:tgtEl>
                                          <p:spTgt spid="224258"/>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72" fill="hold" grpId="0" nodeType="clickEffect">
                                  <p:stCondLst>
                                    <p:cond delay="0"/>
                                  </p:stCondLst>
                                  <p:childTnLst>
                                    <p:set>
                                      <p:cBhvr>
                                        <p:cTn id="11" dur="1" fill="hold">
                                          <p:stCondLst>
                                            <p:cond delay="0"/>
                                          </p:stCondLst>
                                        </p:cTn>
                                        <p:tgtEl>
                                          <p:spTgt spid="224259">
                                            <p:txEl>
                                              <p:pRg st="0" end="0"/>
                                            </p:txEl>
                                          </p:spTgt>
                                        </p:tgtEl>
                                        <p:attrNameLst>
                                          <p:attrName>style.visibility</p:attrName>
                                        </p:attrNameLst>
                                      </p:cBhvr>
                                      <p:to>
                                        <p:strVal val="visible"/>
                                      </p:to>
                                    </p:set>
                                    <p:anim calcmode="lin" valueType="num">
                                      <p:cBhvr>
                                        <p:cTn id="12" dur="500" fill="hold"/>
                                        <p:tgtEl>
                                          <p:spTgt spid="224259">
                                            <p:txEl>
                                              <p:pRg st="0" end="0"/>
                                            </p:txEl>
                                          </p:spTgt>
                                        </p:tgtEl>
                                        <p:attrNameLst>
                                          <p:attrName>ppt_w</p:attrName>
                                        </p:attrNameLst>
                                      </p:cBhvr>
                                      <p:tavLst>
                                        <p:tav tm="0">
                                          <p:val>
                                            <p:strVal val="2/3*#ppt_w"/>
                                          </p:val>
                                        </p:tav>
                                        <p:tav tm="100000">
                                          <p:val>
                                            <p:strVal val="#ppt_w"/>
                                          </p:val>
                                        </p:tav>
                                      </p:tavLst>
                                    </p:anim>
                                    <p:anim calcmode="lin" valueType="num">
                                      <p:cBhvr>
                                        <p:cTn id="13" dur="500" fill="hold"/>
                                        <p:tgtEl>
                                          <p:spTgt spid="22425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24259">
                                            <p:txEl>
                                              <p:pRg st="2" end="2"/>
                                            </p:txEl>
                                          </p:spTgt>
                                        </p:tgtEl>
                                        <p:attrNameLst>
                                          <p:attrName>style.visibility</p:attrName>
                                        </p:attrNameLst>
                                      </p:cBhvr>
                                      <p:to>
                                        <p:strVal val="visible"/>
                                      </p:to>
                                    </p:set>
                                    <p:animEffect transition="in" filter="blinds(horizontal)">
                                      <p:cBhvr>
                                        <p:cTn id="18" dur="500"/>
                                        <p:tgtEl>
                                          <p:spTgt spid="2242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autoUpdateAnimBg="0"/>
      <p:bldP spid="224259" grpId="0" build="allAtOnce"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3"/>
          <p:cNvSpPr>
            <a:spLocks noGrp="1"/>
          </p:cNvSpPr>
          <p:nvPr>
            <p:ph type="sldNum" sz="quarter" idx="12"/>
          </p:nvPr>
        </p:nvSpPr>
        <p:spPr/>
        <p:txBody>
          <a:bodyPr/>
          <a:lstStyle/>
          <a:p>
            <a:fld id="{0222D81B-FF3D-4824-8BF1-0076B37B4F7E}" type="slidenum">
              <a:rPr lang="en-US"/>
              <a:pPr/>
              <a:t>23</a:t>
            </a:fld>
            <a:endParaRPr lang="en-US"/>
          </a:p>
        </p:txBody>
      </p:sp>
      <p:sp>
        <p:nvSpPr>
          <p:cNvPr id="242690" name="Text Box 2"/>
          <p:cNvSpPr txBox="1">
            <a:spLocks noChangeArrowheads="1"/>
          </p:cNvSpPr>
          <p:nvPr/>
        </p:nvSpPr>
        <p:spPr bwMode="auto">
          <a:xfrm>
            <a:off x="0" y="787400"/>
            <a:ext cx="9144000" cy="482600"/>
          </a:xfrm>
          <a:prstGeom prst="rect">
            <a:avLst/>
          </a:prstGeom>
          <a:noFill/>
          <a:ln w="12700" cap="sq">
            <a:noFill/>
            <a:miter lim="800000"/>
            <a:headEnd type="none" w="sm" len="sm"/>
            <a:tailEnd type="none" w="sm" len="sm"/>
          </a:ln>
          <a:effectLst/>
        </p:spPr>
        <p:txBody>
          <a:bodyPr>
            <a:spAutoFit/>
          </a:bodyPr>
          <a:lstStyle/>
          <a:p>
            <a:pPr algn="ctr">
              <a:lnSpc>
                <a:spcPct val="80000"/>
              </a:lnSpc>
              <a:spcBef>
                <a:spcPct val="50000"/>
              </a:spcBef>
            </a:pPr>
            <a:r>
              <a:rPr kumimoji="0" lang="it-IT" sz="3200" b="1">
                <a:solidFill>
                  <a:srgbClr val="FFFF99"/>
                </a:solidFill>
              </a:rPr>
              <a:t>Il principio di sussidiarietà</a:t>
            </a:r>
            <a:endParaRPr kumimoji="0" lang="it-IT" sz="2400" b="1"/>
          </a:p>
        </p:txBody>
      </p:sp>
      <p:sp>
        <p:nvSpPr>
          <p:cNvPr id="242691" name="Text Box 3"/>
          <p:cNvSpPr txBox="1">
            <a:spLocks noChangeArrowheads="1"/>
          </p:cNvSpPr>
          <p:nvPr/>
        </p:nvSpPr>
        <p:spPr bwMode="auto">
          <a:xfrm>
            <a:off x="457200" y="1989138"/>
            <a:ext cx="8382000" cy="3889375"/>
          </a:xfrm>
          <a:prstGeom prst="rect">
            <a:avLst/>
          </a:prstGeom>
          <a:noFill/>
          <a:ln w="12700" cap="sq">
            <a:noFill/>
            <a:miter lim="800000"/>
            <a:headEnd type="none" w="sm" len="sm"/>
            <a:tailEnd type="none" w="sm" len="sm"/>
          </a:ln>
          <a:effectLst/>
        </p:spPr>
        <p:txBody>
          <a:bodyPr>
            <a:spAutoFit/>
          </a:bodyPr>
          <a:lstStyle/>
          <a:p>
            <a:pPr marL="373063" indent="-373063" algn="just">
              <a:lnSpc>
                <a:spcPct val="130000"/>
              </a:lnSpc>
              <a:buClr>
                <a:srgbClr val="FFFF99"/>
              </a:buClr>
              <a:buFont typeface="Wingdings" pitchFamily="2" charset="2"/>
              <a:buChar char="¤"/>
            </a:pPr>
            <a:r>
              <a:rPr kumimoji="0" lang="it-IT" sz="2400" b="1">
                <a:solidFill>
                  <a:srgbClr val="FFFF00"/>
                </a:solidFill>
              </a:rPr>
              <a:t>Per garantire un servizio di qualità le scuole devono dialogare sia con il potere centrale, sia con le autonomie dei poteri locali</a:t>
            </a:r>
          </a:p>
          <a:p>
            <a:pPr marL="373063" indent="-373063" algn="just">
              <a:lnSpc>
                <a:spcPct val="130000"/>
              </a:lnSpc>
              <a:buClr>
                <a:srgbClr val="FFFF99"/>
              </a:buClr>
              <a:buFont typeface="Wingdings" pitchFamily="2" charset="2"/>
              <a:buChar char="¤"/>
            </a:pPr>
            <a:endParaRPr kumimoji="0" lang="it-IT" sz="2400">
              <a:solidFill>
                <a:srgbClr val="FFFF00"/>
              </a:solidFill>
            </a:endParaRPr>
          </a:p>
          <a:p>
            <a:pPr marL="373063" indent="-373063" algn="just">
              <a:lnSpc>
                <a:spcPct val="130000"/>
              </a:lnSpc>
              <a:buClr>
                <a:srgbClr val="FFFF99"/>
              </a:buClr>
              <a:buFont typeface="Wingdings" pitchFamily="2" charset="2"/>
              <a:buChar char="¤"/>
            </a:pPr>
            <a:r>
              <a:rPr kumimoji="0" lang="it-IT" sz="2400" b="1">
                <a:solidFill>
                  <a:srgbClr val="FFFF00"/>
                </a:solidFill>
              </a:rPr>
              <a:t>Inoltre intrattengono rapporti con i poteri intermedi rappresentativi della società civile</a:t>
            </a:r>
          </a:p>
          <a:p>
            <a:pPr marL="373063" indent="-373063" algn="just">
              <a:lnSpc>
                <a:spcPct val="130000"/>
              </a:lnSpc>
              <a:buClr>
                <a:srgbClr val="FFFF99"/>
              </a:buClr>
              <a:buFont typeface="Wingdings" pitchFamily="2" charset="2"/>
              <a:buNone/>
            </a:pPr>
            <a:endParaRPr kumimoji="0" lang="it-IT" sz="2400" b="1">
              <a:solidFill>
                <a:srgbClr val="FFFF00"/>
              </a:solidFill>
            </a:endParaRPr>
          </a:p>
          <a:p>
            <a:pPr marL="373063" indent="-373063" algn="just">
              <a:lnSpc>
                <a:spcPct val="130000"/>
              </a:lnSpc>
              <a:buClr>
                <a:srgbClr val="FFFF99"/>
              </a:buClr>
              <a:buFont typeface="Wingdings" pitchFamily="2" charset="2"/>
              <a:buChar char="¤"/>
            </a:pPr>
            <a:r>
              <a:rPr kumimoji="0" lang="it-IT" sz="2400" b="1">
                <a:solidFill>
                  <a:srgbClr val="FFFF00"/>
                </a:solidFill>
              </a:rPr>
              <a:t>Ne deriva l’esigenza di azioni di rete</a:t>
            </a:r>
          </a:p>
        </p:txBody>
      </p:sp>
      <p:sp>
        <p:nvSpPr>
          <p:cNvPr id="242692" name="Rectangle 4"/>
          <p:cNvSpPr>
            <a:spLocks noChangeArrowheads="1"/>
          </p:cNvSpPr>
          <p:nvPr/>
        </p:nvSpPr>
        <p:spPr bwMode="auto">
          <a:xfrm>
            <a:off x="2944813" y="6070600"/>
            <a:ext cx="184150" cy="641350"/>
          </a:xfrm>
          <a:prstGeom prst="rect">
            <a:avLst/>
          </a:prstGeom>
          <a:noFill/>
          <a:ln w="12700" cap="sq">
            <a:noFill/>
            <a:miter lim="800000"/>
            <a:headEnd type="none" w="sm" len="sm"/>
            <a:tailEnd type="none" w="sm" len="sm"/>
          </a:ln>
          <a:effectLst/>
        </p:spPr>
        <p:txBody>
          <a:bodyPr wrap="none">
            <a:spAutoFit/>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2690"/>
                                        </p:tgtEl>
                                        <p:attrNameLst>
                                          <p:attrName>style.visibility</p:attrName>
                                        </p:attrNameLst>
                                      </p:cBhvr>
                                      <p:to>
                                        <p:strVal val="visible"/>
                                      </p:to>
                                    </p:set>
                                    <p:animEffect transition="in" filter="dissolve">
                                      <p:cBhvr>
                                        <p:cTn id="7" dur="2000"/>
                                        <p:tgtEl>
                                          <p:spTgt spid="24269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42691">
                                            <p:txEl>
                                              <p:pRg st="0" end="0"/>
                                            </p:txEl>
                                          </p:spTgt>
                                        </p:tgtEl>
                                        <p:attrNameLst>
                                          <p:attrName>style.visibility</p:attrName>
                                        </p:attrNameLst>
                                      </p:cBhvr>
                                      <p:to>
                                        <p:strVal val="visible"/>
                                      </p:to>
                                    </p:set>
                                    <p:animEffect transition="in" filter="box(out)">
                                      <p:cBhvr>
                                        <p:cTn id="12" dur="500"/>
                                        <p:tgtEl>
                                          <p:spTgt spid="2426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42691">
                                            <p:txEl>
                                              <p:pRg st="2" end="2"/>
                                            </p:txEl>
                                          </p:spTgt>
                                        </p:tgtEl>
                                        <p:attrNameLst>
                                          <p:attrName>style.visibility</p:attrName>
                                        </p:attrNameLst>
                                      </p:cBhvr>
                                      <p:to>
                                        <p:strVal val="visible"/>
                                      </p:to>
                                    </p:set>
                                    <p:animEffect transition="in" filter="box(out)">
                                      <p:cBhvr>
                                        <p:cTn id="17" dur="500"/>
                                        <p:tgtEl>
                                          <p:spTgt spid="2426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42691">
                                            <p:txEl>
                                              <p:pRg st="4" end="4"/>
                                            </p:txEl>
                                          </p:spTgt>
                                        </p:tgtEl>
                                        <p:attrNameLst>
                                          <p:attrName>style.visibility</p:attrName>
                                        </p:attrNameLst>
                                      </p:cBhvr>
                                      <p:to>
                                        <p:strVal val="visible"/>
                                      </p:to>
                                    </p:set>
                                    <p:animEffect transition="in" filter="box(out)">
                                      <p:cBhvr>
                                        <p:cTn id="22" dur="500"/>
                                        <p:tgtEl>
                                          <p:spTgt spid="2426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autoUpdateAnimBg="0"/>
      <p:bldP spid="24269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3"/>
          <p:cNvSpPr>
            <a:spLocks noGrp="1"/>
          </p:cNvSpPr>
          <p:nvPr>
            <p:ph type="sldNum" sz="quarter" idx="12"/>
          </p:nvPr>
        </p:nvSpPr>
        <p:spPr/>
        <p:txBody>
          <a:bodyPr/>
          <a:lstStyle/>
          <a:p>
            <a:fld id="{FB60E139-0300-42C6-AB08-E0C2A88FFADC}" type="slidenum">
              <a:rPr lang="en-US"/>
              <a:pPr/>
              <a:t>24</a:t>
            </a:fld>
            <a:endParaRPr lang="en-US"/>
          </a:p>
        </p:txBody>
      </p:sp>
      <p:sp>
        <p:nvSpPr>
          <p:cNvPr id="244738" name="Text Box 2"/>
          <p:cNvSpPr txBox="1">
            <a:spLocks noChangeArrowheads="1"/>
          </p:cNvSpPr>
          <p:nvPr/>
        </p:nvSpPr>
        <p:spPr bwMode="auto">
          <a:xfrm>
            <a:off x="0" y="787400"/>
            <a:ext cx="9144000" cy="482600"/>
          </a:xfrm>
          <a:prstGeom prst="rect">
            <a:avLst/>
          </a:prstGeom>
          <a:noFill/>
          <a:ln w="12700" cap="sq">
            <a:noFill/>
            <a:miter lim="800000"/>
            <a:headEnd type="none" w="sm" len="sm"/>
            <a:tailEnd type="none" w="sm" len="sm"/>
          </a:ln>
          <a:effectLst/>
        </p:spPr>
        <p:txBody>
          <a:bodyPr>
            <a:spAutoFit/>
          </a:bodyPr>
          <a:lstStyle/>
          <a:p>
            <a:pPr algn="ctr">
              <a:lnSpc>
                <a:spcPct val="80000"/>
              </a:lnSpc>
              <a:spcBef>
                <a:spcPct val="50000"/>
              </a:spcBef>
            </a:pPr>
            <a:r>
              <a:rPr kumimoji="0" lang="it-IT" sz="3200" b="1">
                <a:solidFill>
                  <a:srgbClr val="FFFF99"/>
                </a:solidFill>
              </a:rPr>
              <a:t>Le funzioni del  Dirigente scolastico</a:t>
            </a:r>
            <a:endParaRPr kumimoji="0" lang="it-IT" sz="2400" b="1"/>
          </a:p>
        </p:txBody>
      </p:sp>
      <p:sp>
        <p:nvSpPr>
          <p:cNvPr id="244739" name="Text Box 3"/>
          <p:cNvSpPr txBox="1">
            <a:spLocks noChangeArrowheads="1"/>
          </p:cNvSpPr>
          <p:nvPr/>
        </p:nvSpPr>
        <p:spPr bwMode="auto">
          <a:xfrm>
            <a:off x="457200" y="1700213"/>
            <a:ext cx="8382000" cy="5313362"/>
          </a:xfrm>
          <a:prstGeom prst="rect">
            <a:avLst/>
          </a:prstGeom>
          <a:noFill/>
          <a:ln w="12700" cap="sq">
            <a:noFill/>
            <a:miter lim="800000"/>
            <a:headEnd type="none" w="sm" len="sm"/>
            <a:tailEnd type="none" w="sm" len="sm"/>
          </a:ln>
          <a:effectLst/>
        </p:spPr>
        <p:txBody>
          <a:bodyPr>
            <a:spAutoFit/>
          </a:bodyPr>
          <a:lstStyle/>
          <a:p>
            <a:pPr marL="373063" indent="-373063" algn="just">
              <a:lnSpc>
                <a:spcPct val="130000"/>
              </a:lnSpc>
              <a:buClr>
                <a:srgbClr val="FFFF99"/>
              </a:buClr>
              <a:buFont typeface="Wingdings" pitchFamily="2" charset="2"/>
              <a:buNone/>
            </a:pPr>
            <a:endParaRPr kumimoji="0" lang="it-IT" sz="2400" b="1">
              <a:solidFill>
                <a:srgbClr val="FFFF00"/>
              </a:solidFill>
            </a:endParaRPr>
          </a:p>
          <a:p>
            <a:pPr marL="373063" indent="-373063" algn="just">
              <a:lnSpc>
                <a:spcPct val="130000"/>
              </a:lnSpc>
              <a:buClr>
                <a:srgbClr val="FFFF99"/>
              </a:buClr>
              <a:buFont typeface="Wingdings" pitchFamily="2" charset="2"/>
              <a:buChar char="¤"/>
            </a:pPr>
            <a:r>
              <a:rPr kumimoji="0" lang="it-IT" sz="2400" b="1">
                <a:solidFill>
                  <a:srgbClr val="FFFF00"/>
                </a:solidFill>
              </a:rPr>
              <a:t> progettualità strategica; </a:t>
            </a:r>
          </a:p>
          <a:p>
            <a:pPr marL="373063" indent="-373063" algn="just">
              <a:lnSpc>
                <a:spcPct val="130000"/>
              </a:lnSpc>
              <a:buClr>
                <a:srgbClr val="FFFF99"/>
              </a:buClr>
              <a:buFont typeface="Wingdings" pitchFamily="2" charset="2"/>
              <a:buChar char="¤"/>
            </a:pPr>
            <a:endParaRPr kumimoji="0" lang="it-IT" sz="2400" b="1">
              <a:solidFill>
                <a:srgbClr val="FFFF00"/>
              </a:solidFill>
            </a:endParaRPr>
          </a:p>
          <a:p>
            <a:pPr marL="373063" indent="-373063" algn="just">
              <a:lnSpc>
                <a:spcPct val="130000"/>
              </a:lnSpc>
              <a:buClr>
                <a:srgbClr val="FFFF99"/>
              </a:buClr>
              <a:buFont typeface="Wingdings" pitchFamily="2" charset="2"/>
              <a:buChar char="¤"/>
            </a:pPr>
            <a:r>
              <a:rPr kumimoji="0" lang="it-IT" sz="2400" b="1">
                <a:solidFill>
                  <a:srgbClr val="FFFF00"/>
                </a:solidFill>
              </a:rPr>
              <a:t>compiti organizzativi (la scuola è una organizzazione - a legame debole - che apprende);</a:t>
            </a:r>
          </a:p>
          <a:p>
            <a:pPr marL="373063" indent="-373063" algn="just">
              <a:lnSpc>
                <a:spcPct val="130000"/>
              </a:lnSpc>
              <a:buClr>
                <a:srgbClr val="FFFF99"/>
              </a:buClr>
              <a:buFont typeface="Wingdings" pitchFamily="2" charset="2"/>
              <a:buNone/>
            </a:pPr>
            <a:r>
              <a:rPr kumimoji="0" lang="it-IT" sz="2400" b="1">
                <a:solidFill>
                  <a:srgbClr val="FFFF00"/>
                </a:solidFill>
              </a:rPr>
              <a:t> </a:t>
            </a:r>
          </a:p>
          <a:p>
            <a:pPr marL="373063" indent="-373063" algn="just">
              <a:lnSpc>
                <a:spcPct val="130000"/>
              </a:lnSpc>
              <a:buClr>
                <a:srgbClr val="FFFF99"/>
              </a:buClr>
              <a:buFont typeface="Wingdings" pitchFamily="2" charset="2"/>
              <a:buChar char="¤"/>
            </a:pPr>
            <a:r>
              <a:rPr kumimoji="0" lang="it-IT" sz="2400" b="1">
                <a:solidFill>
                  <a:srgbClr val="FFFF00"/>
                </a:solidFill>
              </a:rPr>
              <a:t>valorizzazione delle risorse umane;</a:t>
            </a:r>
          </a:p>
          <a:p>
            <a:pPr marL="373063" indent="-373063" algn="just">
              <a:lnSpc>
                <a:spcPct val="130000"/>
              </a:lnSpc>
              <a:buClr>
                <a:srgbClr val="FFFF99"/>
              </a:buClr>
              <a:buFont typeface="Wingdings" pitchFamily="2" charset="2"/>
              <a:buChar char="¤"/>
            </a:pPr>
            <a:endParaRPr kumimoji="0" lang="it-IT" sz="2400" b="1">
              <a:solidFill>
                <a:srgbClr val="FFFF00"/>
              </a:solidFill>
            </a:endParaRPr>
          </a:p>
          <a:p>
            <a:pPr marL="373063" indent="-373063" algn="just">
              <a:lnSpc>
                <a:spcPct val="130000"/>
              </a:lnSpc>
              <a:buClr>
                <a:srgbClr val="FFFF99"/>
              </a:buClr>
              <a:buFont typeface="Wingdings" pitchFamily="2" charset="2"/>
              <a:buChar char="¤"/>
            </a:pPr>
            <a:r>
              <a:rPr kumimoji="0" lang="it-IT" sz="2400" b="1">
                <a:solidFill>
                  <a:srgbClr val="FFFF00"/>
                </a:solidFill>
              </a:rPr>
              <a:t> valutazione di sistema e degli apprendimenti</a:t>
            </a:r>
          </a:p>
          <a:p>
            <a:pPr marL="373063" indent="-373063" algn="just">
              <a:lnSpc>
                <a:spcPct val="130000"/>
              </a:lnSpc>
              <a:buClr>
                <a:srgbClr val="FFFF99"/>
              </a:buClr>
              <a:buFont typeface="Wingdings" pitchFamily="2" charset="2"/>
              <a:buChar char="¤"/>
            </a:pPr>
            <a:endParaRPr kumimoji="0" lang="it-IT" sz="2400">
              <a:solidFill>
                <a:srgbClr val="FFFF00"/>
              </a:solidFill>
            </a:endParaRPr>
          </a:p>
        </p:txBody>
      </p:sp>
      <p:sp>
        <p:nvSpPr>
          <p:cNvPr id="244740" name="Rectangle 4"/>
          <p:cNvSpPr>
            <a:spLocks noChangeArrowheads="1"/>
          </p:cNvSpPr>
          <p:nvPr/>
        </p:nvSpPr>
        <p:spPr bwMode="auto">
          <a:xfrm>
            <a:off x="2944813" y="6070600"/>
            <a:ext cx="184150" cy="641350"/>
          </a:xfrm>
          <a:prstGeom prst="rect">
            <a:avLst/>
          </a:prstGeom>
          <a:noFill/>
          <a:ln w="12700" cap="sq">
            <a:noFill/>
            <a:miter lim="800000"/>
            <a:headEnd type="none" w="sm" len="sm"/>
            <a:tailEnd type="none" w="sm" len="sm"/>
          </a:ln>
          <a:effectLst/>
        </p:spPr>
        <p:txBody>
          <a:bodyPr wrap="none">
            <a:spAutoFit/>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4738"/>
                                        </p:tgtEl>
                                        <p:attrNameLst>
                                          <p:attrName>style.visibility</p:attrName>
                                        </p:attrNameLst>
                                      </p:cBhvr>
                                      <p:to>
                                        <p:strVal val="visible"/>
                                      </p:to>
                                    </p:set>
                                    <p:animEffect transition="in" filter="dissolve">
                                      <p:cBhvr>
                                        <p:cTn id="7" dur="500"/>
                                        <p:tgtEl>
                                          <p:spTgt spid="2447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44739">
                                            <p:txEl>
                                              <p:pRg st="1" end="1"/>
                                            </p:txEl>
                                          </p:spTgt>
                                        </p:tgtEl>
                                        <p:attrNameLst>
                                          <p:attrName>style.visibility</p:attrName>
                                        </p:attrNameLst>
                                      </p:cBhvr>
                                      <p:to>
                                        <p:strVal val="visible"/>
                                      </p:to>
                                    </p:set>
                                    <p:animEffect transition="in" filter="box(out)">
                                      <p:cBhvr>
                                        <p:cTn id="12" dur="500"/>
                                        <p:tgtEl>
                                          <p:spTgt spid="2447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44739">
                                            <p:txEl>
                                              <p:pRg st="3" end="3"/>
                                            </p:txEl>
                                          </p:spTgt>
                                        </p:tgtEl>
                                        <p:attrNameLst>
                                          <p:attrName>style.visibility</p:attrName>
                                        </p:attrNameLst>
                                      </p:cBhvr>
                                      <p:to>
                                        <p:strVal val="visible"/>
                                      </p:to>
                                    </p:set>
                                    <p:animEffect transition="in" filter="box(out)">
                                      <p:cBhvr>
                                        <p:cTn id="17" dur="500"/>
                                        <p:tgtEl>
                                          <p:spTgt spid="2447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44739">
                                            <p:txEl>
                                              <p:pRg st="5" end="5"/>
                                            </p:txEl>
                                          </p:spTgt>
                                        </p:tgtEl>
                                        <p:attrNameLst>
                                          <p:attrName>style.visibility</p:attrName>
                                        </p:attrNameLst>
                                      </p:cBhvr>
                                      <p:to>
                                        <p:strVal val="visible"/>
                                      </p:to>
                                    </p:set>
                                    <p:animEffect transition="in" filter="box(out)">
                                      <p:cBhvr>
                                        <p:cTn id="22" dur="500"/>
                                        <p:tgtEl>
                                          <p:spTgt spid="24473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44739">
                                            <p:txEl>
                                              <p:pRg st="7" end="7"/>
                                            </p:txEl>
                                          </p:spTgt>
                                        </p:tgtEl>
                                        <p:attrNameLst>
                                          <p:attrName>style.visibility</p:attrName>
                                        </p:attrNameLst>
                                      </p:cBhvr>
                                      <p:to>
                                        <p:strVal val="visible"/>
                                      </p:to>
                                    </p:set>
                                    <p:animEffect transition="in" filter="box(out)">
                                      <p:cBhvr>
                                        <p:cTn id="27" dur="500"/>
                                        <p:tgtEl>
                                          <p:spTgt spid="2447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autoUpdateAnimBg="0"/>
      <p:bldP spid="24473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7467600" cy="620688"/>
          </a:xfrm>
        </p:spPr>
        <p:txBody>
          <a:bodyPr/>
          <a:lstStyle/>
          <a:p>
            <a:r>
              <a:rPr lang="it-IT" dirty="0" smtClean="0"/>
              <a:t>Perché lo abbiamo fatto?</a:t>
            </a:r>
            <a:endParaRPr lang="it-IT" dirty="0"/>
          </a:p>
        </p:txBody>
      </p:sp>
      <p:sp>
        <p:nvSpPr>
          <p:cNvPr id="3" name="Segnaposto contenuto 2"/>
          <p:cNvSpPr>
            <a:spLocks noGrp="1"/>
          </p:cNvSpPr>
          <p:nvPr>
            <p:ph sz="quarter" idx="1"/>
          </p:nvPr>
        </p:nvSpPr>
        <p:spPr>
          <a:xfrm>
            <a:off x="457200" y="692696"/>
            <a:ext cx="7787208" cy="5781256"/>
          </a:xfrm>
        </p:spPr>
        <p:txBody>
          <a:bodyPr>
            <a:noAutofit/>
          </a:bodyPr>
          <a:lstStyle/>
          <a:p>
            <a:pPr lvl="0" algn="just"/>
            <a:r>
              <a:rPr lang="it-IT" sz="3600" dirty="0" smtClean="0"/>
              <a:t>Mancanza di una procedura specifica per la catalogazione e la gestione di tutta la documentazione prodotta</a:t>
            </a:r>
          </a:p>
          <a:p>
            <a:pPr lvl="0" algn="just"/>
            <a:r>
              <a:rPr lang="it-IT" sz="3600" dirty="0" smtClean="0"/>
              <a:t>Scarsa attenzione da parte dei docenti e del personale tutto verso i processi e verso l’analisi dei dati</a:t>
            </a:r>
          </a:p>
          <a:p>
            <a:pPr algn="just"/>
            <a:r>
              <a:rPr lang="it-IT" sz="3600" dirty="0" smtClean="0"/>
              <a:t>Difficoltà di controllo delle procedure e dei processi in atto</a:t>
            </a:r>
            <a:endParaRPr lang="it-IT"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634082"/>
          </a:xfrm>
        </p:spPr>
        <p:txBody>
          <a:bodyPr/>
          <a:lstStyle/>
          <a:p>
            <a:r>
              <a:rPr lang="it-IT" dirty="0" smtClean="0"/>
              <a:t>Come lo abbiamo fatto?</a:t>
            </a:r>
            <a:endParaRPr lang="it-IT" dirty="0"/>
          </a:p>
        </p:txBody>
      </p:sp>
      <p:sp>
        <p:nvSpPr>
          <p:cNvPr id="3" name="Segnaposto contenuto 2"/>
          <p:cNvSpPr>
            <a:spLocks noGrp="1"/>
          </p:cNvSpPr>
          <p:nvPr>
            <p:ph sz="quarter" idx="1"/>
          </p:nvPr>
        </p:nvSpPr>
        <p:spPr>
          <a:xfrm>
            <a:off x="179512" y="1124744"/>
            <a:ext cx="8208912" cy="5349208"/>
          </a:xfrm>
        </p:spPr>
        <p:txBody>
          <a:bodyPr>
            <a:normAutofit fontScale="92500" lnSpcReduction="20000"/>
          </a:bodyPr>
          <a:lstStyle/>
          <a:p>
            <a:pPr lvl="0" algn="just"/>
            <a:r>
              <a:rPr lang="it-IT" dirty="0" smtClean="0"/>
              <a:t>Riesaminare i documenti esistenti, circa la loro adeguatezza, e approvarli prima dell’emissione</a:t>
            </a:r>
          </a:p>
          <a:p>
            <a:pPr lvl="0" algn="just"/>
            <a:r>
              <a:rPr lang="it-IT" dirty="0" smtClean="0"/>
              <a:t>Creare nuovi documenti necessari allo sviluppo di processi e all’analisi dei dati </a:t>
            </a:r>
          </a:p>
          <a:p>
            <a:pPr lvl="0" algn="just"/>
            <a:r>
              <a:rPr lang="it-IT" dirty="0" smtClean="0"/>
              <a:t>Identificare le modifiche e lo stato di revisione dei documenti</a:t>
            </a:r>
          </a:p>
          <a:p>
            <a:pPr lvl="0" algn="just"/>
            <a:r>
              <a:rPr lang="it-IT" dirty="0" smtClean="0"/>
              <a:t>Controllare che le versioni approvate dei documenti siano disponibili nei luoghi di utilizzazione e siano sempre leggibili e facilmente identificabili e fruibili</a:t>
            </a:r>
          </a:p>
          <a:p>
            <a:pPr lvl="0" algn="just"/>
            <a:r>
              <a:rPr lang="it-IT" dirty="0" smtClean="0"/>
              <a:t>Prevenire l’utilizzo di documenti obsoleti e identificare gli stessi al fine di una tempestiva sostituzione con versioni aggiornate</a:t>
            </a:r>
          </a:p>
          <a:p>
            <a:pPr lvl="0" algn="just"/>
            <a:r>
              <a:rPr lang="it-IT" dirty="0" smtClean="0"/>
              <a:t>Distribuire e gestire la documentazione redatta esclusivamente in formato digitale</a:t>
            </a:r>
          </a:p>
          <a:p>
            <a:pPr algn="just"/>
            <a:r>
              <a:rPr lang="it-IT" dirty="0" smtClean="0"/>
              <a:t>Archiviare in modo efficace tutta la documentazione attraverso la catalogazione per aree e per provenienza</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778098"/>
          </a:xfrm>
        </p:spPr>
        <p:txBody>
          <a:bodyPr/>
          <a:lstStyle/>
          <a:p>
            <a:r>
              <a:rPr lang="it-IT" dirty="0" smtClean="0"/>
              <a:t>Chi lo ha fatto?</a:t>
            </a:r>
            <a:endParaRPr lang="it-IT" dirty="0"/>
          </a:p>
        </p:txBody>
      </p:sp>
      <p:sp>
        <p:nvSpPr>
          <p:cNvPr id="3" name="Segnaposto contenuto 2"/>
          <p:cNvSpPr>
            <a:spLocks noGrp="1"/>
          </p:cNvSpPr>
          <p:nvPr>
            <p:ph sz="quarter" idx="1"/>
          </p:nvPr>
        </p:nvSpPr>
        <p:spPr>
          <a:xfrm>
            <a:off x="251520" y="1124744"/>
            <a:ext cx="8064896" cy="5349208"/>
          </a:xfrm>
        </p:spPr>
        <p:txBody>
          <a:bodyPr/>
          <a:lstStyle/>
          <a:p>
            <a:r>
              <a:rPr lang="it-IT" b="1" dirty="0" smtClean="0"/>
              <a:t>Quali figure  sono state coinvolte? </a:t>
            </a:r>
            <a:endParaRPr lang="it-IT" dirty="0" smtClean="0"/>
          </a:p>
          <a:p>
            <a:pPr>
              <a:buNone/>
            </a:pPr>
            <a:r>
              <a:rPr lang="it-IT" dirty="0" smtClean="0"/>
              <a:t>Docenti e Personale ATA, Genitori e </a:t>
            </a:r>
            <a:r>
              <a:rPr lang="it-IT" dirty="0" smtClean="0"/>
              <a:t>alunni</a:t>
            </a:r>
          </a:p>
          <a:p>
            <a:pPr>
              <a:buNone/>
            </a:pPr>
            <a:endParaRPr lang="it-IT" dirty="0" smtClean="0"/>
          </a:p>
          <a:p>
            <a:r>
              <a:rPr lang="it-IT" b="1" dirty="0" smtClean="0"/>
              <a:t>Quali risorse sono state utilizzate</a:t>
            </a:r>
            <a:r>
              <a:rPr lang="it-IT" b="1" dirty="0" smtClean="0"/>
              <a:t>?</a:t>
            </a:r>
          </a:p>
          <a:p>
            <a:pPr>
              <a:buNone/>
            </a:pPr>
            <a:r>
              <a:rPr lang="it-IT" dirty="0" smtClean="0"/>
              <a:t>Interne in particolare le </a:t>
            </a:r>
            <a:r>
              <a:rPr lang="it-IT" dirty="0" err="1" smtClean="0"/>
              <a:t>F.ni</a:t>
            </a:r>
            <a:r>
              <a:rPr lang="it-IT" dirty="0" smtClean="0"/>
              <a:t> strumentali della Qualità insieme allo staff.</a:t>
            </a:r>
          </a:p>
          <a:p>
            <a:pPr>
              <a:buNone/>
            </a:pPr>
            <a:r>
              <a:rPr lang="it-IT" dirty="0" smtClean="0"/>
              <a:t>Il DS ha suscitato la discussione e il gruppo ha analizzato il problema, riconosciuta la sua necessità e proposto la soluzione.</a:t>
            </a:r>
            <a:endParaRPr lang="it-IT" dirty="0" smtClean="0"/>
          </a:p>
          <a:p>
            <a:pPr>
              <a:buNone/>
            </a:pP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7467600" cy="836712"/>
          </a:xfrm>
        </p:spPr>
        <p:txBody>
          <a:bodyPr/>
          <a:lstStyle/>
          <a:p>
            <a:r>
              <a:rPr lang="it-IT" dirty="0" smtClean="0"/>
              <a:t>La misura del fatto</a:t>
            </a:r>
            <a:endParaRPr lang="it-IT" dirty="0"/>
          </a:p>
        </p:txBody>
      </p:sp>
      <p:sp>
        <p:nvSpPr>
          <p:cNvPr id="3" name="Segnaposto contenuto 2"/>
          <p:cNvSpPr>
            <a:spLocks noGrp="1"/>
          </p:cNvSpPr>
          <p:nvPr>
            <p:ph sz="quarter" idx="1"/>
          </p:nvPr>
        </p:nvSpPr>
        <p:spPr>
          <a:xfrm>
            <a:off x="457200" y="980728"/>
            <a:ext cx="7467600" cy="5493224"/>
          </a:xfrm>
        </p:spPr>
        <p:txBody>
          <a:bodyPr>
            <a:normAutofit/>
          </a:bodyPr>
          <a:lstStyle/>
          <a:p>
            <a:pPr algn="just">
              <a:buNone/>
            </a:pPr>
            <a:r>
              <a:rPr lang="it-IT" sz="3200" dirty="0" smtClean="0"/>
              <a:t>Attraverso </a:t>
            </a:r>
            <a:r>
              <a:rPr lang="it-IT" sz="3200" dirty="0" smtClean="0"/>
              <a:t>una presentazione in collegio docenti e al gruppo dei coordinatori si è sviluppata attenzione e maggior chiarezza raggiungendo livelli di unitarietà documentale migliori</a:t>
            </a:r>
            <a:r>
              <a:rPr lang="it-IT" sz="3200" dirty="0" smtClean="0"/>
              <a:t>.</a:t>
            </a:r>
          </a:p>
          <a:p>
            <a:pPr algn="just">
              <a:buNone/>
            </a:pPr>
            <a:endParaRPr lang="it-IT" sz="3200" dirty="0" smtClean="0"/>
          </a:p>
          <a:p>
            <a:pPr algn="just">
              <a:buNone/>
            </a:pPr>
            <a:r>
              <a:rPr lang="it-IT" sz="3200" dirty="0" smtClean="0"/>
              <a:t>Tale unitarietà ha permesso un più efficace controllo dei processi e dei dati da parte della direzione.</a:t>
            </a:r>
          </a:p>
          <a:p>
            <a:pPr algn="just">
              <a:buNone/>
            </a:pPr>
            <a:endParaRPr lang="it-IT"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7467600" cy="634082"/>
          </a:xfrm>
        </p:spPr>
        <p:txBody>
          <a:bodyPr/>
          <a:lstStyle/>
          <a:p>
            <a:r>
              <a:rPr lang="it-IT" dirty="0" smtClean="0"/>
              <a:t>Differenze fra atteso e misurato</a:t>
            </a:r>
            <a:endParaRPr lang="it-IT" dirty="0"/>
          </a:p>
        </p:txBody>
      </p:sp>
      <p:sp>
        <p:nvSpPr>
          <p:cNvPr id="3" name="Segnaposto contenuto 2"/>
          <p:cNvSpPr>
            <a:spLocks noGrp="1"/>
          </p:cNvSpPr>
          <p:nvPr>
            <p:ph sz="quarter" idx="1"/>
          </p:nvPr>
        </p:nvSpPr>
        <p:spPr>
          <a:xfrm>
            <a:off x="251520" y="692696"/>
            <a:ext cx="8424936" cy="5781256"/>
          </a:xfrm>
        </p:spPr>
        <p:txBody>
          <a:bodyPr>
            <a:normAutofit lnSpcReduction="10000"/>
          </a:bodyPr>
          <a:lstStyle/>
          <a:p>
            <a:pPr>
              <a:buNone/>
            </a:pPr>
            <a:r>
              <a:rPr lang="it-IT" dirty="0" smtClean="0"/>
              <a:t>Stiamo lavorando per </a:t>
            </a:r>
            <a:r>
              <a:rPr lang="it-IT" dirty="0" err="1" smtClean="0"/>
              <a:t>voi……ovvero</a:t>
            </a:r>
            <a:r>
              <a:rPr lang="it-IT" dirty="0" smtClean="0"/>
              <a:t>.</a:t>
            </a:r>
          </a:p>
          <a:p>
            <a:pPr>
              <a:buNone/>
            </a:pPr>
            <a:endParaRPr lang="it-IT" dirty="0" smtClean="0"/>
          </a:p>
          <a:p>
            <a:pPr algn="just"/>
            <a:r>
              <a:rPr lang="it-IT" sz="2800" dirty="0" smtClean="0"/>
              <a:t>Le differenze sono attualmente in fase di </a:t>
            </a:r>
            <a:r>
              <a:rPr lang="it-IT" sz="2800" dirty="0" smtClean="0"/>
              <a:t>misurazione (quasi </a:t>
            </a:r>
            <a:r>
              <a:rPr lang="it-IT" sz="2800" dirty="0" err="1" smtClean="0"/>
              <a:t>finito…</a:t>
            </a:r>
            <a:r>
              <a:rPr lang="it-IT" sz="2800" dirty="0" smtClean="0"/>
              <a:t>).</a:t>
            </a:r>
            <a:endParaRPr lang="it-IT" sz="2800" dirty="0" smtClean="0"/>
          </a:p>
          <a:p>
            <a:pPr algn="just"/>
            <a:r>
              <a:rPr lang="it-IT" sz="2800" dirty="0" smtClean="0"/>
              <a:t>Al momento non  per tutti i processi in atto sono stati riesaminati, approvati e divulgati documenti. </a:t>
            </a:r>
            <a:r>
              <a:rPr lang="it-IT" sz="2800" dirty="0" smtClean="0"/>
              <a:t>(85-90%).</a:t>
            </a:r>
            <a:endParaRPr lang="it-IT" sz="2800" dirty="0" smtClean="0"/>
          </a:p>
          <a:p>
            <a:pPr algn="just"/>
            <a:r>
              <a:rPr lang="it-IT" sz="2800" dirty="0" smtClean="0"/>
              <a:t>La difficoltà maggiore è stata riscontrata nell’archiviazione documentale: non tutto il personale </a:t>
            </a:r>
            <a:r>
              <a:rPr lang="it-IT" sz="2800" dirty="0" smtClean="0"/>
              <a:t>ha seguito </a:t>
            </a:r>
            <a:r>
              <a:rPr lang="it-IT" sz="2800" dirty="0" smtClean="0"/>
              <a:t>in modo sistematico le indicazioni fornite per la presentazione dei documenti. Ciò </a:t>
            </a:r>
            <a:r>
              <a:rPr lang="it-IT" sz="2800" dirty="0" smtClean="0"/>
              <a:t>ha rallentato </a:t>
            </a:r>
            <a:r>
              <a:rPr lang="it-IT" sz="2800" dirty="0" smtClean="0"/>
              <a:t>le procedure di archiviazione rendendole talvolta difficoltose</a:t>
            </a:r>
            <a:r>
              <a:rPr lang="it-IT" sz="2800" dirty="0" smtClean="0"/>
              <a:t>. </a:t>
            </a:r>
          </a:p>
          <a:p>
            <a:pPr algn="just"/>
            <a:endParaRPr lang="it-IT" dirty="0" smtClean="0"/>
          </a:p>
          <a:p>
            <a:pPr algn="just">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850106"/>
          </a:xfrm>
        </p:spPr>
        <p:txBody>
          <a:bodyPr/>
          <a:lstStyle/>
          <a:p>
            <a:r>
              <a:rPr lang="it-IT" dirty="0" smtClean="0"/>
              <a:t>Chi ha misurato e come?</a:t>
            </a:r>
            <a:endParaRPr lang="it-IT" dirty="0"/>
          </a:p>
        </p:txBody>
      </p:sp>
      <p:sp>
        <p:nvSpPr>
          <p:cNvPr id="3" name="Segnaposto contenuto 2"/>
          <p:cNvSpPr>
            <a:spLocks noGrp="1"/>
          </p:cNvSpPr>
          <p:nvPr>
            <p:ph sz="quarter" idx="1"/>
          </p:nvPr>
        </p:nvSpPr>
        <p:spPr/>
        <p:txBody>
          <a:bodyPr/>
          <a:lstStyle/>
          <a:p>
            <a:pPr algn="just">
              <a:buNone/>
            </a:pPr>
            <a:r>
              <a:rPr lang="it-IT" dirty="0" smtClean="0"/>
              <a:t>Approvazione del DS, scambio di opinioni con i coordinatori di plesso e scuola secondaria 1</a:t>
            </a:r>
            <a:r>
              <a:rPr lang="it-IT" dirty="0" smtClean="0"/>
              <a:t>°</a:t>
            </a:r>
          </a:p>
          <a:p>
            <a:pPr algn="just">
              <a:buNone/>
            </a:pPr>
            <a:endParaRPr lang="it-IT" dirty="0" smtClean="0"/>
          </a:p>
          <a:p>
            <a:pPr algn="just">
              <a:buNone/>
            </a:pPr>
            <a:r>
              <a:rPr lang="it-IT" dirty="0" smtClean="0"/>
              <a:t>In itinere. Attraverso l’analisi delle valutazioni del personale scolastico per mezzo degli incontri con i coordinatori di plesso e di questionari di autovalutazione.</a:t>
            </a:r>
          </a:p>
          <a:p>
            <a:pPr algn="just">
              <a:buNone/>
            </a:pP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778098"/>
          </a:xfrm>
        </p:spPr>
        <p:txBody>
          <a:bodyPr/>
          <a:lstStyle/>
          <a:p>
            <a:r>
              <a:rPr lang="it-IT" dirty="0" smtClean="0"/>
              <a:t>Si </a:t>
            </a:r>
            <a:r>
              <a:rPr lang="it-IT" dirty="0" err="1" smtClean="0"/>
              <a:t>conclude…</a:t>
            </a:r>
            <a:r>
              <a:rPr lang="it-IT" dirty="0" smtClean="0"/>
              <a:t>..</a:t>
            </a:r>
            <a:endParaRPr lang="it-IT" dirty="0"/>
          </a:p>
        </p:txBody>
      </p:sp>
      <p:sp>
        <p:nvSpPr>
          <p:cNvPr id="3" name="Segnaposto contenuto 2"/>
          <p:cNvSpPr>
            <a:spLocks noGrp="1"/>
          </p:cNvSpPr>
          <p:nvPr>
            <p:ph sz="quarter" idx="1"/>
          </p:nvPr>
        </p:nvSpPr>
        <p:spPr>
          <a:xfrm>
            <a:off x="251520" y="1124744"/>
            <a:ext cx="8136904" cy="5349208"/>
          </a:xfrm>
        </p:spPr>
        <p:txBody>
          <a:bodyPr>
            <a:noAutofit/>
          </a:bodyPr>
          <a:lstStyle/>
          <a:p>
            <a:pPr algn="just">
              <a:buNone/>
            </a:pPr>
            <a:r>
              <a:rPr lang="it-IT" sz="2800" dirty="0" smtClean="0"/>
              <a:t>La Procedura per la tenuta sotto controllo della documentazione interna all’Istituto è una buona pratica trasferibile anche in altri contesti. Buona pratica in quanto è un modello organizzativo che ha consentito di:</a:t>
            </a:r>
          </a:p>
          <a:p>
            <a:pPr algn="just">
              <a:buNone/>
            </a:pPr>
            <a:endParaRPr lang="it-IT" sz="2800" dirty="0" smtClean="0"/>
          </a:p>
          <a:p>
            <a:pPr algn="just"/>
            <a:r>
              <a:rPr lang="it-IT" sz="2800" dirty="0" smtClean="0"/>
              <a:t> migliorare il controllo e la divulgazione della documentazione</a:t>
            </a:r>
          </a:p>
          <a:p>
            <a:pPr algn="just"/>
            <a:r>
              <a:rPr lang="it-IT" sz="2800" dirty="0" smtClean="0"/>
              <a:t> agevolare l’utilizzo della documentazione </a:t>
            </a:r>
          </a:p>
          <a:p>
            <a:pPr algn="just"/>
            <a:r>
              <a:rPr lang="it-IT" sz="2800" dirty="0" smtClean="0"/>
              <a:t>favorire la corretta archiviazione della documentazione</a:t>
            </a:r>
            <a:endParaRPr lang="it-IT"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144</TotalTime>
  <Words>1291</Words>
  <Application>Microsoft Office PowerPoint</Application>
  <PresentationFormat>Presentazione su schermo (4:3)</PresentationFormat>
  <Paragraphs>201</Paragraphs>
  <Slides>24</Slides>
  <Notes>5</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Loggia</vt:lpstr>
      <vt:lpstr>STRESA, 4 MARZO 2014 CALCAGNO  ic Villanova d’Asti</vt:lpstr>
      <vt:lpstr>Cosa abbiamo fatto</vt:lpstr>
      <vt:lpstr>Perché lo abbiamo fatto?</vt:lpstr>
      <vt:lpstr>Come lo abbiamo fatto?</vt:lpstr>
      <vt:lpstr>Chi lo ha fatto?</vt:lpstr>
      <vt:lpstr>La misura del fatto</vt:lpstr>
      <vt:lpstr>Differenze fra atteso e misurato</vt:lpstr>
      <vt:lpstr>Chi ha misurato e come?</vt:lpstr>
      <vt:lpstr>Si conclude…..</vt:lpstr>
      <vt:lpstr>Diapositiva 10</vt:lpstr>
      <vt:lpstr>I FALDONI</vt:lpstr>
      <vt:lpstr>Diapositiva 12</vt:lpstr>
      <vt:lpstr>Diapositiva 13</vt:lpstr>
      <vt:lpstr>La “nostra” autonomia</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STRESA</dc:title>
  <dc:creator>FRANCO</dc:creator>
  <cp:lastModifiedBy>FRANCO</cp:lastModifiedBy>
  <cp:revision>18</cp:revision>
  <dcterms:created xsi:type="dcterms:W3CDTF">2014-02-24T00:33:12Z</dcterms:created>
  <dcterms:modified xsi:type="dcterms:W3CDTF">2014-03-03T22:46:33Z</dcterms:modified>
</cp:coreProperties>
</file>